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2" r:id="rId2"/>
    <p:sldId id="256" r:id="rId3"/>
    <p:sldId id="258" r:id="rId4"/>
    <p:sldId id="286" r:id="rId5"/>
    <p:sldId id="291" r:id="rId6"/>
    <p:sldId id="287" r:id="rId7"/>
    <p:sldId id="288" r:id="rId8"/>
    <p:sldId id="289" r:id="rId9"/>
    <p:sldId id="290" r:id="rId10"/>
    <p:sldId id="259" r:id="rId11"/>
    <p:sldId id="285" r:id="rId12"/>
    <p:sldId id="274" r:id="rId13"/>
    <p:sldId id="271" r:id="rId14"/>
    <p:sldId id="265" r:id="rId15"/>
    <p:sldId id="267" r:id="rId16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0"/>
  </p:normalViewPr>
  <p:slideViewPr>
    <p:cSldViewPr>
      <p:cViewPr varScale="1">
        <p:scale>
          <a:sx n="108" d="100"/>
          <a:sy n="108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Bartlett" userId="446e2bc0-8e1b-4944-805a-5c5481300b73" providerId="ADAL" clId="{69AB29A1-F0A0-494D-9BAE-3BE07C55125A}"/>
    <pc:docChg chg="modSld">
      <pc:chgData name="A Bartlett" userId="446e2bc0-8e1b-4944-805a-5c5481300b73" providerId="ADAL" clId="{69AB29A1-F0A0-494D-9BAE-3BE07C55125A}" dt="2020-02-27T07:23:55.964" v="5" actId="14100"/>
      <pc:docMkLst>
        <pc:docMk/>
      </pc:docMkLst>
      <pc:sldChg chg="modSp">
        <pc:chgData name="A Bartlett" userId="446e2bc0-8e1b-4944-805a-5c5481300b73" providerId="ADAL" clId="{69AB29A1-F0A0-494D-9BAE-3BE07C55125A}" dt="2020-02-27T07:23:29.630" v="1" actId="14100"/>
        <pc:sldMkLst>
          <pc:docMk/>
          <pc:sldMk cId="0" sldId="258"/>
        </pc:sldMkLst>
        <pc:spChg chg="mod">
          <ac:chgData name="A Bartlett" userId="446e2bc0-8e1b-4944-805a-5c5481300b73" providerId="ADAL" clId="{69AB29A1-F0A0-494D-9BAE-3BE07C55125A}" dt="2020-02-27T07:23:29.630" v="1" actId="14100"/>
          <ac:spMkLst>
            <pc:docMk/>
            <pc:sldMk cId="0" sldId="258"/>
            <ac:spMk id="8" creationId="{00000000-0000-0000-0000-000000000000}"/>
          </ac:spMkLst>
        </pc:spChg>
      </pc:sldChg>
      <pc:sldChg chg="modSp">
        <pc:chgData name="A Bartlett" userId="446e2bc0-8e1b-4944-805a-5c5481300b73" providerId="ADAL" clId="{69AB29A1-F0A0-494D-9BAE-3BE07C55125A}" dt="2020-02-27T07:23:39.827" v="3" actId="14100"/>
        <pc:sldMkLst>
          <pc:docMk/>
          <pc:sldMk cId="0" sldId="259"/>
        </pc:sldMkLst>
        <pc:spChg chg="mod">
          <ac:chgData name="A Bartlett" userId="446e2bc0-8e1b-4944-805a-5c5481300b73" providerId="ADAL" clId="{69AB29A1-F0A0-494D-9BAE-3BE07C55125A}" dt="2020-02-27T07:23:36.143" v="2" actId="14100"/>
          <ac:spMkLst>
            <pc:docMk/>
            <pc:sldMk cId="0" sldId="259"/>
            <ac:spMk id="8" creationId="{00000000-0000-0000-0000-000000000000}"/>
          </ac:spMkLst>
        </pc:spChg>
        <pc:spChg chg="mod">
          <ac:chgData name="A Bartlett" userId="446e2bc0-8e1b-4944-805a-5c5481300b73" providerId="ADAL" clId="{69AB29A1-F0A0-494D-9BAE-3BE07C55125A}" dt="2020-02-27T07:23:39.827" v="3" actId="14100"/>
          <ac:spMkLst>
            <pc:docMk/>
            <pc:sldMk cId="0" sldId="259"/>
            <ac:spMk id="24" creationId="{00000000-0000-0000-0000-000000000000}"/>
          </ac:spMkLst>
        </pc:spChg>
      </pc:sldChg>
      <pc:sldChg chg="modSp">
        <pc:chgData name="A Bartlett" userId="446e2bc0-8e1b-4944-805a-5c5481300b73" providerId="ADAL" clId="{69AB29A1-F0A0-494D-9BAE-3BE07C55125A}" dt="2020-02-27T07:23:55.964" v="5" actId="14100"/>
        <pc:sldMkLst>
          <pc:docMk/>
          <pc:sldMk cId="0" sldId="265"/>
        </pc:sldMkLst>
        <pc:spChg chg="mod">
          <ac:chgData name="A Bartlett" userId="446e2bc0-8e1b-4944-805a-5c5481300b73" providerId="ADAL" clId="{69AB29A1-F0A0-494D-9BAE-3BE07C55125A}" dt="2020-02-27T07:23:55.964" v="5" actId="14100"/>
          <ac:spMkLst>
            <pc:docMk/>
            <pc:sldMk cId="0" sldId="265"/>
            <ac:spMk id="10" creationId="{00000000-0000-0000-0000-000000000000}"/>
          </ac:spMkLst>
        </pc:spChg>
      </pc:sldChg>
      <pc:sldChg chg="modSp">
        <pc:chgData name="A Bartlett" userId="446e2bc0-8e1b-4944-805a-5c5481300b73" providerId="ADAL" clId="{69AB29A1-F0A0-494D-9BAE-3BE07C55125A}" dt="2020-02-27T07:23:48.519" v="4" actId="14100"/>
        <pc:sldMkLst>
          <pc:docMk/>
          <pc:sldMk cId="0" sldId="271"/>
        </pc:sldMkLst>
        <pc:spChg chg="mod">
          <ac:chgData name="A Bartlett" userId="446e2bc0-8e1b-4944-805a-5c5481300b73" providerId="ADAL" clId="{69AB29A1-F0A0-494D-9BAE-3BE07C55125A}" dt="2020-02-27T07:23:48.519" v="4" actId="14100"/>
          <ac:spMkLst>
            <pc:docMk/>
            <pc:sldMk cId="0" sldId="271"/>
            <ac:spMk id="2" creationId="{00000000-0000-0000-0000-000000000000}"/>
          </ac:spMkLst>
        </pc:spChg>
      </pc:sldChg>
      <pc:sldChg chg="modSp">
        <pc:chgData name="A Bartlett" userId="446e2bc0-8e1b-4944-805a-5c5481300b73" providerId="ADAL" clId="{69AB29A1-F0A0-494D-9BAE-3BE07C55125A}" dt="2020-02-27T07:23:24.213" v="0" actId="14100"/>
        <pc:sldMkLst>
          <pc:docMk/>
          <pc:sldMk cId="0" sldId="272"/>
        </pc:sldMkLst>
        <pc:spChg chg="mod">
          <ac:chgData name="A Bartlett" userId="446e2bc0-8e1b-4944-805a-5c5481300b73" providerId="ADAL" clId="{69AB29A1-F0A0-494D-9BAE-3BE07C55125A}" dt="2020-02-27T07:23:24.213" v="0" actId="14100"/>
          <ac:spMkLst>
            <pc:docMk/>
            <pc:sldMk cId="0" sldId="272"/>
            <ac:spMk id="1434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0BC9C1CB-E917-4A6E-BE90-4A3166A3DE3C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3FB147C3-5CCB-4B2D-A3A7-D932F2FC50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09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9160634D-C16B-4C57-ADF5-B01BB9F4FA02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9D127299-DD0A-471B-97CE-EE999FD0F3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03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099" indent="-28580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229" indent="-2286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520" indent="-2286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811" indent="-2286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5103" indent="-228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2394" indent="-228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686" indent="-228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977" indent="-228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792480-4962-401B-B164-6674D8DBB92E}" type="slidenum">
              <a:rPr lang="en-GB"/>
              <a:pPr eaLnBrk="1" hangingPunct="1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60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27299-DD0A-471B-97CE-EE999FD0F3B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58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27299-DD0A-471B-97CE-EE999FD0F3B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5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A05-980D-461B-9F7C-3AD15A051F62}" type="datetimeFigureOut">
              <a:rPr lang="en-US" smtClean="0"/>
              <a:pPr/>
              <a:t>2/27/2020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B793-B657-4EF4-9E2F-15CE0C1DB48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A05-980D-461B-9F7C-3AD15A051F62}" type="datetimeFigureOut">
              <a:rPr lang="en-US" smtClean="0"/>
              <a:pPr/>
              <a:t>2/27/2020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B793-B657-4EF4-9E2F-15CE0C1DB48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A05-980D-461B-9F7C-3AD15A051F62}" type="datetimeFigureOut">
              <a:rPr lang="en-US" smtClean="0"/>
              <a:pPr/>
              <a:t>2/27/2020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B793-B657-4EF4-9E2F-15CE0C1DB48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A05-980D-461B-9F7C-3AD15A051F62}" type="datetimeFigureOut">
              <a:rPr lang="en-US" smtClean="0"/>
              <a:pPr/>
              <a:t>2/27/2020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B793-B657-4EF4-9E2F-15CE0C1DB48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A05-980D-461B-9F7C-3AD15A051F62}" type="datetimeFigureOut">
              <a:rPr lang="en-US" smtClean="0"/>
              <a:pPr/>
              <a:t>2/27/2020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B793-B657-4EF4-9E2F-15CE0C1DB48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A05-980D-461B-9F7C-3AD15A051F62}" type="datetimeFigureOut">
              <a:rPr lang="en-US" smtClean="0"/>
              <a:pPr/>
              <a:t>2/27/2020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B793-B657-4EF4-9E2F-15CE0C1DB48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A05-980D-461B-9F7C-3AD15A051F62}" type="datetimeFigureOut">
              <a:rPr lang="en-US" smtClean="0"/>
              <a:pPr/>
              <a:t>2/27/2020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B793-B657-4EF4-9E2F-15CE0C1DB48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A05-980D-461B-9F7C-3AD15A051F62}" type="datetimeFigureOut">
              <a:rPr lang="en-US" smtClean="0"/>
              <a:pPr/>
              <a:t>2/27/2020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B793-B657-4EF4-9E2F-15CE0C1DB48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A05-980D-461B-9F7C-3AD15A051F62}" type="datetimeFigureOut">
              <a:rPr lang="en-US" smtClean="0"/>
              <a:pPr/>
              <a:t>2/27/2020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B793-B657-4EF4-9E2F-15CE0C1DB48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A05-980D-461B-9F7C-3AD15A051F62}" type="datetimeFigureOut">
              <a:rPr lang="en-US" smtClean="0"/>
              <a:pPr/>
              <a:t>2/27/2020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B793-B657-4EF4-9E2F-15CE0C1DB48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A05-980D-461B-9F7C-3AD15A051F62}" type="datetimeFigureOut">
              <a:rPr lang="en-US" smtClean="0"/>
              <a:pPr/>
              <a:t>2/27/2020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B793-B657-4EF4-9E2F-15CE0C1DB48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E9A05-980D-461B-9F7C-3AD15A051F62}" type="datetimeFigureOut">
              <a:rPr lang="en-US" smtClean="0"/>
              <a:pPr/>
              <a:t>2/27/2020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EB793-B657-4EF4-9E2F-15CE0C1DB48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TPreCursive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TPreCursive" pitchFamily="66" charset="0"/>
              </a:rPr>
              <a:t>Overview of Workshop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428625" y="1484783"/>
            <a:ext cx="745574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What is phonics, why and how do we teach it?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What is the phonics screening?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How can you help your child at home?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36285"/>
            <a:ext cx="2411760" cy="180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16" y="4535372"/>
            <a:ext cx="2483768" cy="186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71" y="4536285"/>
            <a:ext cx="2524694" cy="189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"/>
            <a:ext cx="85324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TPreCursive" pitchFamily="66" charset="0"/>
            </a:endParaRPr>
          </a:p>
          <a:p>
            <a:pPr algn="ctr"/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TPreCursive" pitchFamily="66" charset="0"/>
              </a:rPr>
              <a:t>What is the Phonics Screening ?</a:t>
            </a:r>
            <a:endParaRPr lang="en-US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TPreCursive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14282" y="5077272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ustralian Sunrise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TPreCursive" pitchFamily="66" charset="0"/>
            </a:endParaRPr>
          </a:p>
          <a:p>
            <a:pPr algn="ctr"/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14" y="1628800"/>
            <a:ext cx="75881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statutory assessment which all Year 1 children must complete.</a:t>
            </a:r>
          </a:p>
          <a:p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 quick and easy check of your child's phonic knowledge.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Your child will sit with a teacher they know and be asked to read 40 words aloud.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Some of the words will be real words and some will be nonsense words.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children will have read some of the words before, some may be new.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795">
            <a:off x="7674983" y="5230788"/>
            <a:ext cx="1415876" cy="106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TPreCursive" pitchFamily="66" charset="0"/>
              </a:rPr>
              <a:t>What is the Phonics Screening ?</a:t>
            </a:r>
            <a:endParaRPr lang="en-US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TPreCursive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ustralian Sunrise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TPreCursive" pitchFamily="66" charset="0"/>
            </a:endParaRPr>
          </a:p>
          <a:p>
            <a:pPr algn="ctr"/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" y="796768"/>
            <a:ext cx="828680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They will simply be applying the skills they have learnt through Read Write Inc. sessions daily throughout this year.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check takes a few minutes to complete although there is no time limit.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If any child was struggling the teacher would stop the check.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All of the children are familiar with taking part in regular one to one assessments so hopefully the screening check wont phase them.</a:t>
            </a:r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u="sng" dirty="0">
                <a:latin typeface="Comic Sans MS" panose="030F0702030302020204" pitchFamily="66" charset="0"/>
              </a:rPr>
              <a:t>The check will take place during the week</a:t>
            </a:r>
          </a:p>
          <a:p>
            <a:pPr algn="ctr"/>
            <a:r>
              <a:rPr lang="en-GB" sz="2400" b="1" u="sng" dirty="0">
                <a:latin typeface="Comic Sans MS" panose="030F0702030302020204" pitchFamily="66" charset="0"/>
              </a:rPr>
              <a:t> beginning 10</a:t>
            </a:r>
            <a:r>
              <a:rPr lang="en-GB" sz="2400" b="1" u="sng" baseline="30000" dirty="0">
                <a:latin typeface="Comic Sans MS" panose="030F0702030302020204" pitchFamily="66" charset="0"/>
              </a:rPr>
              <a:t>th</a:t>
            </a:r>
            <a:r>
              <a:rPr lang="en-GB" sz="2400" b="1" u="sng" dirty="0">
                <a:latin typeface="Comic Sans MS" panose="030F0702030302020204" pitchFamily="66" charset="0"/>
              </a:rPr>
              <a:t> June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b="1" dirty="0">
              <a:solidFill>
                <a:srgbClr val="FF0000"/>
              </a:solidFill>
              <a:latin typeface="NTPreCursiv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19318"/>
      </p:ext>
    </p:extLst>
  </p:cSld>
  <p:clrMapOvr>
    <a:masterClrMapping/>
  </p:clrMapOvr>
  <p:transition spd="slow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TPreCursive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TPreCursive" pitchFamily="66" charset="0"/>
              </a:rPr>
              <a:t>What are ‘nonsense’?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657671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TPreCursive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413544" y="1348695"/>
            <a:ext cx="8316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3200" b="1" dirty="0">
                <a:latin typeface="Comic Sans MS" panose="030F0702030302020204" pitchFamily="66" charset="0"/>
              </a:rPr>
              <a:t>Our children call these </a:t>
            </a:r>
            <a:r>
              <a:rPr lang="en-GB" sz="3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alien words</a:t>
            </a:r>
            <a:r>
              <a:rPr lang="en-GB" sz="3200" b="1" dirty="0"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23528" y="2060848"/>
            <a:ext cx="4176463" cy="1728192"/>
            <a:chOff x="323528" y="1844824"/>
            <a:chExt cx="5830887" cy="252571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1844824"/>
              <a:ext cx="5830887" cy="252571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1547490" y="2852886"/>
              <a:ext cx="1727200" cy="647700"/>
            </a:xfrm>
            <a:prstGeom prst="rect">
              <a:avLst/>
            </a:prstGeom>
            <a:solidFill>
              <a:srgbClr val="FFFFFF"/>
            </a:solidFill>
            <a:ln w="31750" algn="in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755328" y="2349649"/>
              <a:ext cx="2879725" cy="158432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NTPreCursive" pitchFamily="66" charset="0"/>
                  <a:cs typeface="Arial" pitchFamily="34" charset="0"/>
                </a:rPr>
                <a:t>osk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2000" y="2144103"/>
            <a:ext cx="4206460" cy="1656184"/>
            <a:chOff x="2900255" y="4776730"/>
            <a:chExt cx="6029433" cy="2095500"/>
          </a:xfrm>
        </p:grpSpPr>
        <p:sp>
          <p:nvSpPr>
            <p:cNvPr id="27" name="Bent Arrow 26"/>
            <p:cNvSpPr/>
            <p:nvPr/>
          </p:nvSpPr>
          <p:spPr>
            <a:xfrm rot="10800000">
              <a:off x="8215313" y="6072188"/>
              <a:ext cx="714375" cy="642937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00255" y="4776730"/>
              <a:ext cx="5830887" cy="20955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4392613" y="5483225"/>
              <a:ext cx="1727200" cy="647700"/>
            </a:xfrm>
            <a:prstGeom prst="rect">
              <a:avLst/>
            </a:prstGeom>
            <a:solidFill>
              <a:srgbClr val="FFFFFF"/>
            </a:solidFill>
            <a:ln w="31750" algn="in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2995756" y="5045868"/>
              <a:ext cx="4030525" cy="13477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9000" dirty="0" err="1">
                  <a:solidFill>
                    <a:srgbClr val="000000"/>
                  </a:solidFill>
                  <a:latin typeface="NTPreCursive" pitchFamily="66" charset="0"/>
                  <a:cs typeface="Arial" pitchFamily="34" charset="0"/>
                </a:rPr>
                <a:t>choot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411760" y="4077072"/>
            <a:ext cx="5112568" cy="1944216"/>
            <a:chOff x="107123775" y="111312150"/>
            <a:chExt cx="5760000" cy="2664000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123775" y="111312150"/>
              <a:ext cx="5760000" cy="249441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09067775" y="113544150"/>
              <a:ext cx="2016000" cy="432000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107267775" y="113760150"/>
              <a:ext cx="5544000" cy="0"/>
            </a:xfrm>
            <a:prstGeom prst="line">
              <a:avLst/>
            </a:prstGeom>
            <a:noFill/>
            <a:ln w="539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107987775" y="112464150"/>
              <a:ext cx="1728000" cy="648000"/>
            </a:xfrm>
            <a:prstGeom prst="rect">
              <a:avLst/>
            </a:prstGeom>
            <a:solidFill>
              <a:srgbClr val="FFFFFF"/>
            </a:solidFill>
            <a:ln w="31750" algn="in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07699775" y="111744150"/>
              <a:ext cx="2880000" cy="1584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NTPreCursive" pitchFamily="66" charset="0"/>
                  <a:cs typeface="Arial" pitchFamily="34" charset="0"/>
                </a:rPr>
                <a:t>shirp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pPr algn="ctr"/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TPreCursive" pitchFamily="66" charset="0"/>
              </a:rPr>
              <a:t>What happens after the Check?</a:t>
            </a:r>
            <a:endParaRPr lang="en-US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TPreCursive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657671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ustralian Sunrise" pitchFamily="2" charset="0"/>
            </a:endParaRPr>
          </a:p>
          <a:p>
            <a:pPr algn="ctr"/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1077218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NTPreCursive" pitchFamily="66" charset="0"/>
            </a:endParaRPr>
          </a:p>
          <a:p>
            <a:endParaRPr lang="en-US" sz="2400" dirty="0">
              <a:latin typeface="NTPreCursive" pitchFamily="66" charset="0"/>
            </a:endParaRPr>
          </a:p>
          <a:p>
            <a:endParaRPr lang="en-GB" sz="2400" b="1" dirty="0">
              <a:latin typeface="NTPreCursiv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412776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You will be informed of your child's progress in phonics as part of your child's end of year progress report in July. </a:t>
            </a:r>
          </a:p>
          <a:p>
            <a:pPr marL="571500" indent="-571500">
              <a:buFont typeface="Arial" pitchFamily="34" charset="0"/>
              <a:buChar char="•"/>
            </a:pPr>
            <a:endParaRPr lang="en-GB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pass rate –  Last years pass rate was 32/40</a:t>
            </a:r>
          </a:p>
          <a:p>
            <a:pPr marL="571500" indent="-571500">
              <a:buFont typeface="Arial" pitchFamily="34" charset="0"/>
              <a:buChar char="•"/>
            </a:pP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Teachers will plan the next steps to ensure all children receive the right support and intervention to make further progress in phonics.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570" y="5211972"/>
            <a:ext cx="2195736" cy="164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360472" y="54858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TPreCursive" pitchFamily="66" charset="0"/>
              </a:rPr>
              <a:t>Helping your Child at Home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79512" y="933300"/>
            <a:ext cx="74168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2400" b="1" dirty="0">
              <a:latin typeface="NTPreCursive" pitchFamily="66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Use the word lists in back of your child's reading diary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Read words in and out of context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GB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Make up your own alien words using the sounds from the mat for your child to learn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Use the reading mat to secure knowledge of all sounds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GB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Read frequently a range of texts and sign your child’s diary to let us know how they are getting on. </a:t>
            </a:r>
          </a:p>
        </p:txBody>
      </p:sp>
    </p:spTree>
  </p:cSld>
  <p:clrMapOvr>
    <a:masterClrMapping/>
  </p:clrMapOvr>
  <p:transition spd="slow"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57671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ustralian Sunrise" pitchFamily="2" charset="0"/>
            </a:endParaRPr>
          </a:p>
          <a:p>
            <a:pPr algn="ctr"/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2500306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Any </a:t>
            </a:r>
          </a:p>
          <a:p>
            <a:pPr algn="ctr"/>
            <a:r>
              <a:rPr lang="en-GB" sz="4800" dirty="0">
                <a:latin typeface="Comic Sans MS" panose="030F0702030302020204" pitchFamily="66" charset="0"/>
              </a:rPr>
              <a:t>Questions</a:t>
            </a:r>
          </a:p>
        </p:txBody>
      </p:sp>
      <p:pic>
        <p:nvPicPr>
          <p:cNvPr id="1026" name="Picture 2" descr="http://www.flagship-housing.co.uk/image/Corporate/ques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15" y="2182809"/>
            <a:ext cx="2359791" cy="2009756"/>
          </a:xfrm>
          <a:prstGeom prst="rect">
            <a:avLst/>
          </a:prstGeom>
          <a:noFill/>
        </p:spPr>
      </p:pic>
      <p:pic>
        <p:nvPicPr>
          <p:cNvPr id="10" name="Picture 2" descr="http://www.flagship-housing.co.uk/image/Corporate/ques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4531" y="2280258"/>
            <a:ext cx="2359791" cy="20097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980728"/>
            <a:ext cx="75243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TPreCursive" pitchFamily="66" charset="0"/>
              </a:rPr>
              <a:t>Phonics in Year 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2147">
            <a:off x="584907" y="3953626"/>
            <a:ext cx="2712302" cy="20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2954908" cy="221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886">
            <a:off x="5950001" y="3967858"/>
            <a:ext cx="2843808" cy="213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pPr algn="ctr"/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TPreCursive" pitchFamily="66" charset="0"/>
              </a:rPr>
              <a:t>What is Phonics ?</a:t>
            </a:r>
            <a:endParaRPr lang="en-US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TPreCursive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657671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ustralian Sunrise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TPreCursive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196752"/>
            <a:ext cx="731175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2400" b="1" dirty="0">
                <a:latin typeface="Comic Sans MS" panose="030F0702030302020204" pitchFamily="66" charset="0"/>
              </a:rPr>
              <a:t>Phonics is a way of teaching children to read quickly and skilfully.</a:t>
            </a:r>
          </a:p>
          <a:p>
            <a:pPr algn="just">
              <a:spcBef>
                <a:spcPct val="50000"/>
              </a:spcBef>
            </a:pPr>
            <a:r>
              <a:rPr lang="en-GB" sz="2400" b="1" dirty="0">
                <a:latin typeface="Comic Sans MS" panose="030F0702030302020204" pitchFamily="66" charset="0"/>
              </a:rPr>
              <a:t>They are taught to: 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recognise the sounds that each individual letter makes;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identify the sounds that different combinations of letters make – ‘special friends’ </a:t>
            </a:r>
          </a:p>
          <a:p>
            <a:pPr algn="just">
              <a:spcBef>
                <a:spcPct val="50000"/>
              </a:spcBef>
            </a:pPr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   such as ‘</a:t>
            </a:r>
            <a:r>
              <a:rPr lang="en-GB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sh</a:t>
            </a:r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’ or ‘</a:t>
            </a:r>
            <a:r>
              <a:rPr lang="en-GB" sz="20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oo</a:t>
            </a:r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’; and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blend these sounds together from left to right to make a word.</a:t>
            </a:r>
          </a:p>
          <a:p>
            <a:pPr algn="just">
              <a:spcBef>
                <a:spcPct val="50000"/>
              </a:spcBef>
            </a:pPr>
            <a:r>
              <a:rPr lang="en-GB" sz="2400" b="1" dirty="0">
                <a:latin typeface="Comic Sans MS" panose="030F0702030302020204" pitchFamily="66" charset="0"/>
              </a:rPr>
              <a:t>Children can then use this knowledge to ‘decode’ new words that they hear or see. This is the first important step in learning to read.</a:t>
            </a:r>
          </a:p>
        </p:txBody>
      </p:sp>
    </p:spTree>
  </p:cSld>
  <p:clrMapOvr>
    <a:masterClrMapping/>
  </p:clrMapOvr>
  <p:transition spd="slow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5154" y="-262859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pPr algn="ctr"/>
            <a:r>
              <a:rPr lang="en-US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TPreCursive" pitchFamily="66" charset="0"/>
              </a:rPr>
              <a:t>How we teach Phonics at </a:t>
            </a:r>
          </a:p>
          <a:p>
            <a:pPr algn="ctr"/>
            <a:r>
              <a:rPr lang="en-US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TPreCursive" pitchFamily="66" charset="0"/>
              </a:rPr>
              <a:t>Sacriston Academy</a:t>
            </a:r>
            <a:endParaRPr lang="en-US" sz="4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TPreCursive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015" y="2348880"/>
            <a:ext cx="828680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Children are taught a new sound or revisit a sound daily in our Read Write Inc. lessons.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GB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Children are in small differentiated groups to meet their reading needs.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600" dirty="0">
                <a:latin typeface="Comic Sans MS" panose="030F0702030302020204" pitchFamily="66" charset="0"/>
              </a:rPr>
              <a:t>  </a:t>
            </a: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Read Write </a:t>
            </a:r>
            <a:r>
              <a:rPr lang="en-GB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Inc</a:t>
            </a: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is a lively and vigorous phonics programme which motivates the children.   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   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SUCCESS – they know they will be able to decode therefore they can achieve.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GB" sz="2800" dirty="0">
              <a:latin typeface="NTPreCursive" pitchFamily="66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GB" sz="3200" dirty="0">
              <a:latin typeface="NTPreCursive" pitchFamily="66" charset="0"/>
            </a:endParaRPr>
          </a:p>
        </p:txBody>
      </p:sp>
      <p:pic>
        <p:nvPicPr>
          <p:cNvPr id="11" name="il_fi" descr="rwiphon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47825">
            <a:off x="7816223" y="4910242"/>
            <a:ext cx="1244271" cy="68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rwiphon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24821">
            <a:off x="102269" y="891810"/>
            <a:ext cx="1702257" cy="112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4016312"/>
      </p:ext>
    </p:extLst>
  </p:cSld>
  <p:clrMapOvr>
    <a:masterClrMapping/>
  </p:clrMapOvr>
  <p:transition spd="slow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1" t="33532" r="54710" b="24405"/>
          <a:stretch/>
        </p:blipFill>
        <p:spPr bwMode="auto">
          <a:xfrm>
            <a:off x="488713" y="1047528"/>
            <a:ext cx="7920880" cy="581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8893" y="169462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u="sng" dirty="0">
                <a:solidFill>
                  <a:srgbClr val="9900CC"/>
                </a:solidFill>
                <a:latin typeface="Comic Sans MS" panose="030F0702030302020204" pitchFamily="66" charset="0"/>
              </a:rPr>
              <a:t>Special Friends </a:t>
            </a:r>
          </a:p>
        </p:txBody>
      </p:sp>
    </p:spTree>
    <p:extLst>
      <p:ext uri="{BB962C8B-B14F-4D97-AF65-F5344CB8AC3E}">
        <p14:creationId xmlns:p14="http://schemas.microsoft.com/office/powerpoint/2010/main" val="946976947"/>
      </p:ext>
    </p:extLst>
  </p:cSld>
  <p:clrMapOvr>
    <a:masterClrMapping/>
  </p:clrMapOvr>
  <p:transition spd="slow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l_fi" descr="rwiphon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7676" y="115762"/>
            <a:ext cx="1666845" cy="91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images.word-power.co.uk/images/product_images/97801984616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83" y="1268759"/>
            <a:ext cx="6655369" cy="4692037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438403"/>
      </p:ext>
    </p:extLst>
  </p:cSld>
  <p:clrMapOvr>
    <a:masterClrMapping/>
  </p:clrMapOvr>
  <p:transition spd="slow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7"/>
          <p:cNvSpPr>
            <a:spLocks noChangeArrowheads="1"/>
          </p:cNvSpPr>
          <p:nvPr/>
        </p:nvSpPr>
        <p:spPr bwMode="auto">
          <a:xfrm>
            <a:off x="457201" y="499361"/>
            <a:ext cx="8229600" cy="594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Comic Sans MS" pitchFamily="66" charset="0"/>
            </a:endParaRPr>
          </a:p>
        </p:txBody>
      </p:sp>
      <p:sp>
        <p:nvSpPr>
          <p:cNvPr id="3075" name="AutoShape 18"/>
          <p:cNvSpPr>
            <a:spLocks noChangeAspect="1" noChangeArrowheads="1"/>
          </p:cNvSpPr>
          <p:nvPr/>
        </p:nvSpPr>
        <p:spPr bwMode="auto">
          <a:xfrm>
            <a:off x="212725" y="522288"/>
            <a:ext cx="8723313" cy="713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285625"/>
              </p:ext>
            </p:extLst>
          </p:nvPr>
        </p:nvGraphicFramePr>
        <p:xfrm>
          <a:off x="752210" y="1544763"/>
          <a:ext cx="7626882" cy="4486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4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4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58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69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3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69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69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24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59714">
                <a:tc>
                  <a:txBody>
                    <a:bodyPr/>
                    <a:lstStyle/>
                    <a:p>
                      <a:pPr algn="ctr"/>
                      <a:r>
                        <a:rPr lang="en-GB" sz="2700" dirty="0">
                          <a:ln>
                            <a:solidFill>
                              <a:schemeClr val="accent4"/>
                            </a:solidFill>
                          </a:ln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</a:t>
                      </a:r>
                    </a:p>
                    <a:p>
                      <a:pPr algn="ctr"/>
                      <a:r>
                        <a:rPr lang="en-GB" sz="2700" dirty="0">
                          <a:ln>
                            <a:solidFill>
                              <a:schemeClr val="accent4"/>
                            </a:solidFill>
                          </a:ln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</a:p>
                    <a:p>
                      <a:pPr algn="ctr"/>
                      <a:r>
                        <a:rPr lang="en-GB" sz="27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</a:t>
                      </a:r>
                      <a:endParaRPr lang="en-GB" sz="27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7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</a:p>
                    <a:p>
                      <a:pPr algn="ctr"/>
                      <a:r>
                        <a:rPr lang="en-GB" sz="27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nn</a:t>
                      </a:r>
                      <a:endParaRPr lang="en-GB" sz="27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7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kn</a:t>
                      </a:r>
                      <a:endParaRPr lang="en-GB" sz="27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</a:t>
                      </a:r>
                    </a:p>
                    <a:p>
                      <a:pPr algn="ctr"/>
                      <a:r>
                        <a:rPr lang="en-GB" sz="27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rr</a:t>
                      </a:r>
                      <a:endParaRPr lang="en-GB" sz="27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  <a:p>
                      <a:pPr algn="ctr"/>
                      <a:r>
                        <a:rPr lang="en-GB" sz="27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ss</a:t>
                      </a:r>
                      <a:endParaRPr lang="en-GB" sz="27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</a:p>
                    <a:p>
                      <a:pPr algn="ctr"/>
                      <a:r>
                        <a:rPr lang="en-GB" sz="27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</a:t>
                      </a:r>
                      <a:endParaRPr lang="en-GB" sz="27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</a:t>
                      </a:r>
                    </a:p>
                    <a:p>
                      <a:pPr algn="ctr"/>
                      <a:r>
                        <a:rPr lang="en-GB" sz="27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zz</a:t>
                      </a:r>
                      <a:endParaRPr lang="en-GB" sz="27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7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</a:t>
                      </a:r>
                      <a:endParaRPr lang="en-GB" sz="27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endParaRPr lang="en-GB" sz="27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7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ng</a:t>
                      </a:r>
                      <a:endParaRPr lang="en-GB" sz="27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7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7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4400" dirty="0">
                        <a:solidFill>
                          <a:schemeClr val="tx1"/>
                        </a:solidFill>
                        <a:latin typeface="NTPreCursive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7238"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</a:p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</a:p>
                    <a:p>
                      <a:pPr algn="ctr"/>
                      <a:r>
                        <a:rPr lang="en-GB" sz="27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</a:t>
                      </a:r>
                    </a:p>
                    <a:p>
                      <a:pPr algn="ctr"/>
                      <a:r>
                        <a:rPr lang="en-GB" sz="27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</a:p>
                    <a:p>
                      <a:pPr algn="ctr"/>
                      <a:r>
                        <a:rPr lang="en-GB" sz="27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dd</a:t>
                      </a:r>
                      <a:endParaRPr lang="en-GB" sz="27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</a:t>
                      </a:r>
                    </a:p>
                    <a:p>
                      <a:pPr algn="ctr"/>
                      <a:r>
                        <a:rPr lang="en-GB" sz="27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gg</a:t>
                      </a:r>
                      <a:endParaRPr lang="en-GB" sz="27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</a:t>
                      </a:r>
                    </a:p>
                    <a:p>
                      <a:pPr algn="ctr"/>
                      <a:r>
                        <a:rPr lang="en-GB" sz="27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</a:t>
                      </a:r>
                      <a:endParaRPr lang="en-GB" sz="27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</a:t>
                      </a:r>
                    </a:p>
                    <a:p>
                      <a:pPr algn="ctr"/>
                      <a:r>
                        <a:rPr lang="en-GB" sz="27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tt</a:t>
                      </a:r>
                      <a:endParaRPr lang="en-GB" sz="27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</a:t>
                      </a:r>
                    </a:p>
                    <a:p>
                      <a:pPr algn="ctr"/>
                      <a:r>
                        <a:rPr lang="en-GB" sz="27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</a:t>
                      </a:r>
                      <a:endParaRPr lang="en-GB" sz="27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</a:t>
                      </a:r>
                      <a:endParaRPr lang="en-GB" sz="27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4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tch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1259632" y="4829083"/>
            <a:ext cx="571500" cy="576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 rot="5196248">
            <a:off x="7185894" y="1498742"/>
            <a:ext cx="571500" cy="631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390362" y="1952625"/>
            <a:ext cx="571500" cy="504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2500313" y="499361"/>
            <a:ext cx="4375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800" b="1">
                <a:latin typeface="NTPreCursive" pitchFamily="66" charset="0"/>
              </a:rPr>
              <a:t>Speed Sounds</a:t>
            </a:r>
          </a:p>
        </p:txBody>
      </p:sp>
      <p:sp>
        <p:nvSpPr>
          <p:cNvPr id="17" name="Oval 16"/>
          <p:cNvSpPr/>
          <p:nvPr/>
        </p:nvSpPr>
        <p:spPr>
          <a:xfrm>
            <a:off x="7820026" y="4087812"/>
            <a:ext cx="571500" cy="504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 rot="5196248">
            <a:off x="5949734" y="1546430"/>
            <a:ext cx="571500" cy="6302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 rot="5196248">
            <a:off x="5316336" y="4425156"/>
            <a:ext cx="571500" cy="6302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 rot="5196248">
            <a:off x="4114007" y="4498181"/>
            <a:ext cx="571500" cy="6302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 rot="5196248">
            <a:off x="7111764" y="2295271"/>
            <a:ext cx="571500" cy="631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5" name="il_fi" descr="rwiphon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410" y="454348"/>
            <a:ext cx="1600721" cy="87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1978327"/>
      </p:ext>
    </p:extLst>
  </p:cSld>
  <p:clrMapOvr>
    <a:masterClrMapping/>
  </p:clrMapOvr>
  <p:transition spd="slow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7"/>
          <p:cNvSpPr>
            <a:spLocks noChangeArrowheads="1"/>
          </p:cNvSpPr>
          <p:nvPr/>
        </p:nvSpPr>
        <p:spPr bwMode="auto">
          <a:xfrm>
            <a:off x="468313" y="115197"/>
            <a:ext cx="8351837" cy="65262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Comic Sans MS" pitchFamily="66" charset="0"/>
            </a:endParaRPr>
          </a:p>
        </p:txBody>
      </p:sp>
      <p:sp>
        <p:nvSpPr>
          <p:cNvPr id="4099" name="AutoShape 18"/>
          <p:cNvSpPr>
            <a:spLocks noChangeAspect="1" noChangeArrowheads="1"/>
          </p:cNvSpPr>
          <p:nvPr/>
        </p:nvSpPr>
        <p:spPr bwMode="auto">
          <a:xfrm>
            <a:off x="212725" y="142875"/>
            <a:ext cx="8723313" cy="751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377521"/>
              </p:ext>
            </p:extLst>
          </p:nvPr>
        </p:nvGraphicFramePr>
        <p:xfrm>
          <a:off x="899592" y="1565276"/>
          <a:ext cx="7455209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5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406">
                <a:tc>
                  <a:txBody>
                    <a:bodyPr/>
                    <a:lstStyle/>
                    <a:p>
                      <a:r>
                        <a:rPr lang="en-GB" sz="4000" u="sng" baseline="0" dirty="0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GB" sz="4000" u="none" baseline="0" dirty="0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at   Jack   pi</a:t>
                      </a:r>
                      <a:r>
                        <a:rPr lang="en-GB" sz="4000" u="sng" baseline="0" dirty="0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nk</a:t>
                      </a:r>
                      <a:r>
                        <a:rPr lang="en-GB" sz="4000" u="none" baseline="0" dirty="0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Fox  kilt  bla</a:t>
                      </a:r>
                      <a:r>
                        <a:rPr lang="en-GB" sz="4000" u="sng" baseline="0" dirty="0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ck</a:t>
                      </a:r>
                      <a:r>
                        <a:rPr lang="en-GB" sz="4000" u="none" baseline="0" dirty="0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lo</a:t>
                      </a:r>
                      <a:r>
                        <a:rPr lang="en-GB" sz="4000" u="sng" baseline="0" dirty="0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ng</a:t>
                      </a:r>
                      <a:r>
                        <a:rPr lang="en-GB" sz="4000" u="none" baseline="0" dirty="0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vest  </a:t>
                      </a:r>
                      <a:r>
                        <a:rPr lang="en-GB" sz="4000" u="sng" baseline="0" dirty="0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</a:t>
                      </a:r>
                      <a:r>
                        <a:rPr lang="en-GB" sz="4000" u="none" baseline="0" dirty="0">
                          <a:ln>
                            <a:solidFill>
                              <a:srgbClr val="00FF00"/>
                            </a:solidFill>
                          </a:ln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est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aseline="0" dirty="0">
                          <a:ln>
                            <a:solidFill>
                              <a:srgbClr val="00FF00"/>
                            </a:solidFill>
                          </a:ln>
                          <a:latin typeface="Comic Sans MS" panose="030F0702030302020204" pitchFamily="66" charset="0"/>
                        </a:rPr>
                        <a:t>hot’ pants      </a:t>
                      </a:r>
                      <a:r>
                        <a:rPr lang="en-GB" sz="4000" baseline="0" dirty="0" err="1">
                          <a:ln>
                            <a:solidFill>
                              <a:srgbClr val="00FF00"/>
                            </a:solidFill>
                          </a:ln>
                          <a:latin typeface="Comic Sans MS" panose="030F0702030302020204" pitchFamily="66" charset="0"/>
                        </a:rPr>
                        <a:t>hotpants</a:t>
                      </a:r>
                      <a:r>
                        <a:rPr lang="en-GB" sz="4000" baseline="0" dirty="0">
                          <a:ln>
                            <a:solidFill>
                              <a:srgbClr val="00FF00"/>
                            </a:solidFill>
                          </a:ln>
                          <a:latin typeface="Comic Sans MS" panose="030F0702030302020204" pitchFamily="66" charset="0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aseline="0" dirty="0">
                          <a:ln>
                            <a:solidFill>
                              <a:srgbClr val="00FF00"/>
                            </a:solidFill>
                          </a:ln>
                          <a:latin typeface="Comic Sans MS" panose="030F0702030302020204" pitchFamily="66" charset="0"/>
                        </a:rPr>
                        <a:t>flip’  flops       </a:t>
                      </a:r>
                      <a:r>
                        <a:rPr lang="en-GB" sz="4000" baseline="0" dirty="0" err="1">
                          <a:ln>
                            <a:solidFill>
                              <a:srgbClr val="00FF00"/>
                            </a:solidFill>
                          </a:ln>
                          <a:latin typeface="Comic Sans MS" panose="030F0702030302020204" pitchFamily="66" charset="0"/>
                        </a:rPr>
                        <a:t>flipflops</a:t>
                      </a:r>
                      <a:endParaRPr lang="en-GB" sz="4000" baseline="0" dirty="0">
                        <a:ln>
                          <a:solidFill>
                            <a:srgbClr val="00FF0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aseline="0" dirty="0" err="1">
                          <a:ln>
                            <a:solidFill>
                              <a:srgbClr val="00FF00"/>
                            </a:solidFill>
                          </a:ln>
                          <a:latin typeface="Comic Sans MS" panose="030F0702030302020204" pitchFamily="66" charset="0"/>
                        </a:rPr>
                        <a:t>fla</a:t>
                      </a:r>
                      <a:r>
                        <a:rPr lang="en-GB" sz="4000" u="sng" baseline="0" dirty="0" err="1">
                          <a:ln>
                            <a:solidFill>
                              <a:srgbClr val="00FF00"/>
                            </a:solidFill>
                          </a:ln>
                          <a:latin typeface="Comic Sans MS" panose="030F0702030302020204" pitchFamily="66" charset="0"/>
                        </a:rPr>
                        <a:t>pp</a:t>
                      </a:r>
                      <a:r>
                        <a:rPr lang="en-GB" sz="4000" baseline="0" dirty="0">
                          <a:ln>
                            <a:solidFill>
                              <a:srgbClr val="00FF00"/>
                            </a:solidFill>
                          </a:ln>
                          <a:latin typeface="Comic Sans MS" panose="030F0702030302020204" pitchFamily="66" charset="0"/>
                        </a:rPr>
                        <a:t>’ y       fla</a:t>
                      </a:r>
                      <a:r>
                        <a:rPr lang="en-GB" sz="4000" u="sng" baseline="0" dirty="0">
                          <a:ln>
                            <a:solidFill>
                              <a:srgbClr val="00FF00"/>
                            </a:solidFill>
                          </a:ln>
                          <a:latin typeface="Comic Sans MS" panose="030F0702030302020204" pitchFamily="66" charset="0"/>
                        </a:rPr>
                        <a:t>pp</a:t>
                      </a:r>
                      <a:r>
                        <a:rPr lang="en-GB" sz="4000" baseline="0" dirty="0">
                          <a:ln>
                            <a:solidFill>
                              <a:srgbClr val="00FF00"/>
                            </a:solidFill>
                          </a:ln>
                          <a:latin typeface="Comic Sans MS" panose="030F0702030302020204" pitchFamily="66" charset="0"/>
                        </a:rPr>
                        <a:t>y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aseline="0" dirty="0" err="1">
                          <a:ln>
                            <a:solidFill>
                              <a:srgbClr val="00FF00"/>
                            </a:solidFill>
                          </a:ln>
                          <a:latin typeface="Comic Sans MS" panose="030F0702030302020204" pitchFamily="66" charset="0"/>
                        </a:rPr>
                        <a:t>spo</a:t>
                      </a:r>
                      <a:r>
                        <a:rPr lang="en-GB" sz="4000" u="sng" baseline="0" dirty="0" err="1">
                          <a:ln>
                            <a:solidFill>
                              <a:srgbClr val="00FF00"/>
                            </a:solidFill>
                          </a:ln>
                          <a:latin typeface="Comic Sans MS" panose="030F0702030302020204" pitchFamily="66" charset="0"/>
                        </a:rPr>
                        <a:t>tt</a:t>
                      </a:r>
                      <a:r>
                        <a:rPr lang="en-GB" sz="4000" baseline="0" dirty="0">
                          <a:ln>
                            <a:solidFill>
                              <a:srgbClr val="00FF00"/>
                            </a:solidFill>
                          </a:ln>
                          <a:latin typeface="Comic Sans MS" panose="030F0702030302020204" pitchFamily="66" charset="0"/>
                        </a:rPr>
                        <a:t>’ y        spo</a:t>
                      </a:r>
                      <a:r>
                        <a:rPr lang="en-GB" sz="4000" u="sng" baseline="0" dirty="0">
                          <a:ln>
                            <a:solidFill>
                              <a:srgbClr val="00FF00"/>
                            </a:solidFill>
                          </a:ln>
                          <a:latin typeface="Comic Sans MS" panose="030F0702030302020204" pitchFamily="66" charset="0"/>
                        </a:rPr>
                        <a:t>tt</a:t>
                      </a:r>
                      <a:r>
                        <a:rPr lang="en-GB" sz="4000" baseline="0" dirty="0">
                          <a:ln>
                            <a:solidFill>
                              <a:srgbClr val="00FF00"/>
                            </a:solidFill>
                          </a:ln>
                          <a:latin typeface="Comic Sans MS" panose="030F0702030302020204" pitchFamily="66" charset="0"/>
                        </a:rPr>
                        <a:t>y </a:t>
                      </a:r>
                    </a:p>
                    <a:p>
                      <a:endParaRPr lang="en-GB" sz="2700" baseline="0" dirty="0">
                        <a:ln>
                          <a:solidFill>
                            <a:srgbClr val="00FF00"/>
                          </a:solidFill>
                        </a:ln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2358231" y="92683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800" b="1" dirty="0">
                <a:solidFill>
                  <a:srgbClr val="00FF00"/>
                </a:solidFill>
                <a:latin typeface="NTPreCursive" pitchFamily="66" charset="0"/>
              </a:rPr>
              <a:t>Green Words</a:t>
            </a:r>
          </a:p>
        </p:txBody>
      </p:sp>
      <p:sp>
        <p:nvSpPr>
          <p:cNvPr id="11" name="Right Arrow 10"/>
          <p:cNvSpPr/>
          <p:nvPr/>
        </p:nvSpPr>
        <p:spPr>
          <a:xfrm flipV="1">
            <a:off x="3019617" y="4359462"/>
            <a:ext cx="635000" cy="179387"/>
          </a:xfrm>
          <a:prstGeom prst="rightArrow">
            <a:avLst/>
          </a:prstGeom>
          <a:solidFill>
            <a:srgbClr val="00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ight Arrow 23"/>
          <p:cNvSpPr/>
          <p:nvPr/>
        </p:nvSpPr>
        <p:spPr>
          <a:xfrm flipV="1">
            <a:off x="3158300" y="5026107"/>
            <a:ext cx="633413" cy="179387"/>
          </a:xfrm>
          <a:prstGeom prst="rightArrow">
            <a:avLst/>
          </a:prstGeom>
          <a:solidFill>
            <a:srgbClr val="00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ight Arrow 7"/>
          <p:cNvSpPr/>
          <p:nvPr/>
        </p:nvSpPr>
        <p:spPr>
          <a:xfrm flipV="1">
            <a:off x="3475007" y="3198916"/>
            <a:ext cx="635000" cy="179387"/>
          </a:xfrm>
          <a:prstGeom prst="rightArrow">
            <a:avLst/>
          </a:prstGeom>
          <a:solidFill>
            <a:srgbClr val="00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ight Arrow 8"/>
          <p:cNvSpPr/>
          <p:nvPr/>
        </p:nvSpPr>
        <p:spPr>
          <a:xfrm flipV="1">
            <a:off x="3635896" y="3718719"/>
            <a:ext cx="635000" cy="179387"/>
          </a:xfrm>
          <a:prstGeom prst="rightArrow">
            <a:avLst/>
          </a:prstGeom>
          <a:solidFill>
            <a:srgbClr val="00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il_fi" descr="rwiphon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1468">
            <a:off x="887067" y="307248"/>
            <a:ext cx="19753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0479339"/>
      </p:ext>
    </p:extLst>
  </p:cSld>
  <p:clrMapOvr>
    <a:masterClrMapping/>
  </p:clrMapOvr>
  <p:transition spd="slow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7"/>
          <p:cNvSpPr>
            <a:spLocks noChangeArrowheads="1"/>
          </p:cNvSpPr>
          <p:nvPr/>
        </p:nvSpPr>
        <p:spPr bwMode="auto">
          <a:xfrm>
            <a:off x="219086" y="542892"/>
            <a:ext cx="8229600" cy="594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Comic Sans MS" pitchFamily="66" charset="0"/>
            </a:endParaRPr>
          </a:p>
        </p:txBody>
      </p:sp>
      <p:sp>
        <p:nvSpPr>
          <p:cNvPr id="5123" name="AutoShape 18"/>
          <p:cNvSpPr>
            <a:spLocks noChangeAspect="1" noChangeArrowheads="1"/>
          </p:cNvSpPr>
          <p:nvPr/>
        </p:nvSpPr>
        <p:spPr bwMode="auto">
          <a:xfrm>
            <a:off x="212725" y="522288"/>
            <a:ext cx="8723313" cy="713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2214563" y="5715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800">
                <a:solidFill>
                  <a:srgbClr val="FF0000"/>
                </a:solidFill>
                <a:latin typeface="NTPreCursive" pitchFamily="66" charset="0"/>
              </a:rPr>
              <a:t>Red Words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442393"/>
              </p:ext>
            </p:extLst>
          </p:nvPr>
        </p:nvGraphicFramePr>
        <p:xfrm>
          <a:off x="1526381" y="2060848"/>
          <a:ext cx="6096000" cy="1615440"/>
        </p:xfrm>
        <a:graphic>
          <a:graphicData uri="http://schemas.openxmlformats.org/drawingml/2006/table">
            <a:tbl>
              <a:tblPr firstRow="1" bandRow="1">
                <a:solidFill>
                  <a:schemeClr val="tx2"/>
                </a:solidFill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5000" u="non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  <a:r>
                        <a:rPr lang="en-GB" sz="5000" u="sng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 </a:t>
                      </a:r>
                      <a:r>
                        <a:rPr lang="en-GB" sz="5000" u="non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me   y</a:t>
                      </a:r>
                      <a:r>
                        <a:rPr lang="en-GB" sz="5000" u="sng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ou</a:t>
                      </a:r>
                      <a:r>
                        <a:rPr lang="en-GB" sz="5000" u="non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en-GB" sz="5000" u="sng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GB" sz="5000" u="non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  s</a:t>
                      </a:r>
                      <a:r>
                        <a:rPr lang="en-GB" sz="5000" u="sng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ai</a:t>
                      </a:r>
                      <a:r>
                        <a:rPr lang="en-GB" sz="5000" u="none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  <a:endParaRPr lang="en-GB" sz="5000" u="sng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il_fi" descr="rwiphon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71468">
            <a:off x="743051" y="747817"/>
            <a:ext cx="19753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4613018"/>
      </p:ext>
    </p:extLst>
  </p:cSld>
  <p:clrMapOvr>
    <a:masterClrMapping/>
  </p:clrMapOvr>
  <p:transition spd="slow">
    <p:pull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3328</TotalTime>
  <Words>604</Words>
  <Application>Microsoft Office PowerPoint</Application>
  <PresentationFormat>On-screen Show (4:3)</PresentationFormat>
  <Paragraphs>135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Australian Sunrise</vt:lpstr>
      <vt:lpstr>Calibri</vt:lpstr>
      <vt:lpstr>Comic Sans MS</vt:lpstr>
      <vt:lpstr>NTPreCursive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Guided Reading</dc:title>
  <dc:creator>Claire</dc:creator>
  <cp:lastModifiedBy>A Bartlett</cp:lastModifiedBy>
  <cp:revision>117</cp:revision>
  <cp:lastPrinted>2018-04-24T11:21:43Z</cp:lastPrinted>
  <dcterms:created xsi:type="dcterms:W3CDTF">2010-09-26T19:44:58Z</dcterms:created>
  <dcterms:modified xsi:type="dcterms:W3CDTF">2020-02-27T07:23:57Z</dcterms:modified>
</cp:coreProperties>
</file>