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65" r:id="rId13"/>
    <p:sldId id="267" r:id="rId14"/>
    <p:sldId id="287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3416" autoAdjust="0"/>
  </p:normalViewPr>
  <p:slideViewPr>
    <p:cSldViewPr snapToGrid="0" snapToObjects="1">
      <p:cViewPr>
        <p:scale>
          <a:sx n="60" d="100"/>
          <a:sy n="60" d="100"/>
        </p:scale>
        <p:origin x="-2478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85F1-BA51-5C41-999C-03703E708C6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009A-7A1A-084D-B815-47B6C037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crist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999" y="5752570"/>
            <a:ext cx="8221133" cy="8344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00" y="4427007"/>
            <a:ext cx="822113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1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119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9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998" y="4445876"/>
            <a:ext cx="8221133" cy="1306693"/>
          </a:xfrm>
        </p:spPr>
        <p:txBody>
          <a:bodyPr/>
          <a:lstStyle/>
          <a:p>
            <a:r>
              <a:rPr lang="en-US" dirty="0"/>
              <a:t>Key Stage One SAT’s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Information for Parents</a:t>
            </a:r>
          </a:p>
          <a:p>
            <a:r>
              <a:rPr lang="en-US" dirty="0"/>
              <a:t>Monday 10</a:t>
            </a:r>
            <a:r>
              <a:rPr lang="en-US" baseline="30000" dirty="0"/>
              <a:t>th</a:t>
            </a:r>
            <a:r>
              <a:rPr lang="en-US" dirty="0"/>
              <a:t>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5894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40B239-3995-4E6B-BA93-FEE3D8D5085C}"/>
              </a:ext>
            </a:extLst>
          </p:cNvPr>
          <p:cNvSpPr/>
          <p:nvPr/>
        </p:nvSpPr>
        <p:spPr>
          <a:xfrm>
            <a:off x="3291842" y="284696"/>
            <a:ext cx="577674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 SPAG test is optional. However, I will be using it to support my writing judgements nearer the end of the school year. </a:t>
            </a: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182562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 test consists of two separate papers: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Paper 1: spelling (20 marks)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Paper 2: questions (20 marks)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 spelling test will consist of spelling rules that the children have learnt in school and are given weekly to practice at home.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E.g.  Words where the ‘or’ sound is spelt ‘a’ within words. </a:t>
            </a: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4E701E5-5915-476E-A3C8-B9CB7015A778}"/>
              </a:ext>
            </a:extLst>
          </p:cNvPr>
          <p:cNvSpPr/>
          <p:nvPr/>
        </p:nvSpPr>
        <p:spPr>
          <a:xfrm>
            <a:off x="212035" y="331305"/>
            <a:ext cx="3079805" cy="1802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Spelling, punctuation and grammar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9C55FD-BBA7-4156-8843-76969B51F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69868"/>
          <a:stretch/>
        </p:blipFill>
        <p:spPr bwMode="auto">
          <a:xfrm>
            <a:off x="212035" y="3854904"/>
            <a:ext cx="7738798" cy="271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3EF59F-1A75-4C5F-B546-113B6854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795" y="5005635"/>
            <a:ext cx="272415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292" t="19887" r="56927" b="48611"/>
          <a:stretch/>
        </p:blipFill>
        <p:spPr>
          <a:xfrm>
            <a:off x="9068588" y="982978"/>
            <a:ext cx="2886075" cy="32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40B239-3995-4E6B-BA93-FEE3D8D5085C}"/>
              </a:ext>
            </a:extLst>
          </p:cNvPr>
          <p:cNvSpPr/>
          <p:nvPr/>
        </p:nvSpPr>
        <p:spPr>
          <a:xfrm>
            <a:off x="3291840" y="432183"/>
            <a:ext cx="554736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defRPr/>
            </a:pPr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These two subject are teacher assessed. </a:t>
            </a: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4E701E5-5915-476E-A3C8-B9CB7015A778}"/>
              </a:ext>
            </a:extLst>
          </p:cNvPr>
          <p:cNvSpPr/>
          <p:nvPr/>
        </p:nvSpPr>
        <p:spPr>
          <a:xfrm>
            <a:off x="212035" y="331305"/>
            <a:ext cx="3079805" cy="1802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WRITING AND SCIENCE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D2494E-EC4F-404E-B3A0-34FA2D690E83}"/>
              </a:ext>
            </a:extLst>
          </p:cNvPr>
          <p:cNvSpPr/>
          <p:nvPr/>
        </p:nvSpPr>
        <p:spPr>
          <a:xfrm>
            <a:off x="2858494" y="2261992"/>
            <a:ext cx="728880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defRPr/>
            </a:pPr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Writing is judged from a number of pieces of work the child has produced in a variety of genres. </a:t>
            </a: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0212162-5956-4835-9E6E-842F205DD4C8}"/>
              </a:ext>
            </a:extLst>
          </p:cNvPr>
          <p:cNvSpPr/>
          <p:nvPr/>
        </p:nvSpPr>
        <p:spPr>
          <a:xfrm>
            <a:off x="2858494" y="4518898"/>
            <a:ext cx="842308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defRPr/>
            </a:pPr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Science  is judged from the outcome of each science topic based on their knowledge of the content and their ability to ‘work scientifically’ .</a:t>
            </a: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8D14EE-C60C-401E-9F48-92E29987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4" y="2514186"/>
            <a:ext cx="1109290" cy="1601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547D7C-F11F-44EA-8422-CFA0E607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19" y="4669274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Assessment and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Teacher assessments are also used to build up a picture of your child’s learning and achievements. In addition, your child will receive an overall result saying whether they have achieved the required standard in the tests.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Children are given a scaled score. Their raw score – the actual number of marks they get – is translated into a scaled score, where a score of 100 means the child is working at the expected standard.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1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Scaled Scores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03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scale will have a lower end point below 100 and an upper end point of 120. 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1397"/>
              </p:ext>
            </p:extLst>
          </p:nvPr>
        </p:nvGraphicFramePr>
        <p:xfrm>
          <a:off x="6316130" y="365125"/>
          <a:ext cx="4478869" cy="60483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5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0284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Scaled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Attainment</a:t>
                      </a:r>
                    </a:p>
                    <a:p>
                      <a:pPr algn="ctr"/>
                      <a:r>
                        <a:rPr lang="en-GB" sz="2400" dirty="0"/>
                        <a:t>ARE</a:t>
                      </a:r>
                    </a:p>
                    <a:p>
                      <a:pPr algn="ctr"/>
                      <a:r>
                        <a:rPr lang="en-GB" sz="1600" dirty="0"/>
                        <a:t>(Age Related Expectation)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34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</a:t>
                      </a:r>
                      <a:r>
                        <a:rPr lang="en-GB" sz="2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well below expected standard</a:t>
                      </a:r>
                      <a:endParaRPr lang="en-GB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34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below expected 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61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expected 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61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Above</a:t>
                      </a:r>
                      <a:r>
                        <a:rPr lang="en-GB" sz="2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expected standard</a:t>
                      </a:r>
                      <a:endParaRPr lang="en-GB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61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at High</a:t>
                      </a:r>
                      <a:r>
                        <a:rPr lang="en-GB" sz="2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Standard</a:t>
                      </a:r>
                      <a:endParaRPr lang="en-GB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48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045933"/>
              </p:ext>
            </p:extLst>
          </p:nvPr>
        </p:nvGraphicFramePr>
        <p:xfrm>
          <a:off x="792690" y="1687513"/>
          <a:ext cx="8210551" cy="25604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5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5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09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17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Scaled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Has Met</a:t>
                      </a:r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the expected standard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Grammar, Punctuation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&amp; 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Has Met</a:t>
                      </a:r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the expected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standard 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Has Not Met </a:t>
                      </a:r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expected standard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02669" y="4781178"/>
          <a:ext cx="8200572" cy="15784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3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6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4607">
                <a:tc>
                  <a:txBody>
                    <a:bodyPr/>
                    <a:lstStyle/>
                    <a:p>
                      <a:r>
                        <a:rPr lang="en-GB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Teacher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at the expected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below /at expected / at greater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depth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at the expected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1565" y="310409"/>
            <a:ext cx="827616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results from the end of Key Stage Tests / Teacher assessment are included on your child's report at the end of the school year. </a:t>
            </a:r>
          </a:p>
        </p:txBody>
      </p:sp>
    </p:spTree>
    <p:extLst>
      <p:ext uri="{BB962C8B-B14F-4D97-AF65-F5344CB8AC3E}">
        <p14:creationId xmlns:p14="http://schemas.microsoft.com/office/powerpoint/2010/main" val="332018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There is a small percentage of pupils who will be working below the standard of both the national curriculum tests and the interim teacher assessment frameworks. </a:t>
            </a: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Many of these pupils have special educational needs. Others may be working below the standard of the national curriculum tests for a range of reasons. </a:t>
            </a: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These children will be recorded as:</a:t>
            </a: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Pre-Key Stage One</a:t>
            </a:r>
          </a:p>
        </p:txBody>
      </p:sp>
    </p:spTree>
    <p:extLst>
      <p:ext uri="{BB962C8B-B14F-4D97-AF65-F5344CB8AC3E}">
        <p14:creationId xmlns:p14="http://schemas.microsoft.com/office/powerpoint/2010/main" val="129236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can you help at home?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First and foremost, support and reassure your child that there is nothing to worry about and they should always just try their best. Praise and encourage!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Best possible attendance at school</a:t>
            </a:r>
          </a:p>
          <a:p>
            <a:r>
              <a:rPr lang="en-GB" dirty="0">
                <a:latin typeface="Comic Sans MS" panose="030F0702030302020204" pitchFamily="66" charset="0"/>
              </a:rPr>
              <a:t>Read as much as possible with your child (this does not need to be their school reading book) and return their reading folder every day </a:t>
            </a:r>
          </a:p>
          <a:p>
            <a:r>
              <a:rPr lang="en-GB" dirty="0">
                <a:latin typeface="Comic Sans MS" panose="030F0702030302020204" pitchFamily="66" charset="0"/>
              </a:rPr>
              <a:t>Please make sure extra homework is completed. E.g. spellings practiced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2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4" y="-126749"/>
            <a:ext cx="8102956" cy="69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01" y="2223499"/>
            <a:ext cx="26209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077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During the month of May 2020 (Week beginning Monday 11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May), Year 2 children will sit tests in: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>
                <a:latin typeface="Comic Sans MS" panose="030F0702030302020204" pitchFamily="66" charset="0"/>
              </a:rPr>
              <a:t>Reading</a:t>
            </a:r>
          </a:p>
          <a:p>
            <a:r>
              <a:rPr lang="en-GB" dirty="0">
                <a:latin typeface="Comic Sans MS" panose="030F0702030302020204" pitchFamily="66" charset="0"/>
              </a:rPr>
              <a:t>Spelling, punctuation and grammar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These tests are set externally and marked internally.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Your child’s marks will be used in conjunction with teacher assessment to give a broader picture of their attainment.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09E80D-F29D-4B7F-9A15-D8B8915946A3}"/>
              </a:ext>
            </a:extLst>
          </p:cNvPr>
          <p:cNvSpPr txBox="1"/>
          <p:nvPr/>
        </p:nvSpPr>
        <p:spPr>
          <a:xfrm>
            <a:off x="251791" y="255657"/>
            <a:ext cx="714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How will my child be tested?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4EA28A-1795-4DB4-982F-3F4DAB984832}"/>
              </a:ext>
            </a:extLst>
          </p:cNvPr>
          <p:cNvSpPr txBox="1"/>
          <p:nvPr/>
        </p:nvSpPr>
        <p:spPr>
          <a:xfrm>
            <a:off x="417443" y="1363869"/>
            <a:ext cx="8471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182562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 children  will be split into small groups to complete the test.</a:t>
            </a:r>
          </a:p>
          <a:p>
            <a:pPr marL="182562"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182562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They will be under ‘test conditions’ but this is presented to them so it give them the space and quiet to concentrate. </a:t>
            </a:r>
          </a:p>
          <a:p>
            <a:pPr marL="182562"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182562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We have been practising these skills already in class. </a:t>
            </a:r>
          </a:p>
          <a:p>
            <a:pPr marL="182562"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0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CF5664A2-3519-49B1-BD2A-1A63EC12B12F}"/>
              </a:ext>
            </a:extLst>
          </p:cNvPr>
          <p:cNvSpPr/>
          <p:nvPr/>
        </p:nvSpPr>
        <p:spPr>
          <a:xfrm>
            <a:off x="212035" y="331305"/>
            <a:ext cx="2398643" cy="1802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MATHS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74C26B1-84BE-4B43-8DD3-5DEF4DF07FC3}"/>
              </a:ext>
            </a:extLst>
          </p:cNvPr>
          <p:cNvSpPr/>
          <p:nvPr/>
        </p:nvSpPr>
        <p:spPr>
          <a:xfrm>
            <a:off x="397565" y="2133601"/>
            <a:ext cx="103897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Children will sit two tests: Paper 1 and Paper 2:</a:t>
            </a:r>
          </a:p>
          <a:p>
            <a:pPr marL="342900" indent="-160338"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Paper 1 is for arithmetic, lasting approximately 25 minutes and worth 25 marks. It covers calculation methods for the four operations as well as fractions.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Paper 2 covers problem solving and reasoning. This paper lasts for approximately 35 minutes and is worth 35 marks. This paper includes some (5) mental maths questions.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182562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**Children are not given access to any resources to support them**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355CFFE4-0466-4182-961B-0B6BAC3D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9" y="260542"/>
            <a:ext cx="1034290" cy="1588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10660E-7415-4D24-BF2C-16B1FE887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51" b="8686"/>
          <a:stretch/>
        </p:blipFill>
        <p:spPr>
          <a:xfrm>
            <a:off x="4193486" y="260542"/>
            <a:ext cx="1491635" cy="15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7C3EAC9-8140-4C12-9203-36EBBE935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14" y="233889"/>
            <a:ext cx="6626502" cy="66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F70FAB-ACE2-49AA-838B-C67803233127}"/>
              </a:ext>
            </a:extLst>
          </p:cNvPr>
          <p:cNvSpPr txBox="1"/>
          <p:nvPr/>
        </p:nvSpPr>
        <p:spPr>
          <a:xfrm>
            <a:off x="331304" y="490330"/>
            <a:ext cx="3458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Example question – Paper 1 Arithmetic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25 questions</a:t>
            </a:r>
          </a:p>
        </p:txBody>
      </p:sp>
    </p:spTree>
    <p:extLst>
      <p:ext uri="{BB962C8B-B14F-4D97-AF65-F5344CB8AC3E}">
        <p14:creationId xmlns:p14="http://schemas.microsoft.com/office/powerpoint/2010/main" val="232055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1A3FAC-DC31-4979-85C9-2983D244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13" y="-372949"/>
            <a:ext cx="7789749" cy="77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781CF1-8EA3-4908-9155-E98EC18DBD70}"/>
              </a:ext>
            </a:extLst>
          </p:cNvPr>
          <p:cNvSpPr txBox="1"/>
          <p:nvPr/>
        </p:nvSpPr>
        <p:spPr>
          <a:xfrm>
            <a:off x="331304" y="490330"/>
            <a:ext cx="3644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Example question – Paper 2 reasoning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The children are able to ask for these questions to be read to them.</a:t>
            </a:r>
          </a:p>
        </p:txBody>
      </p:sp>
    </p:spTree>
    <p:extLst>
      <p:ext uri="{BB962C8B-B14F-4D97-AF65-F5344CB8AC3E}">
        <p14:creationId xmlns:p14="http://schemas.microsoft.com/office/powerpoint/2010/main" val="2116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2A2DF6-524A-4060-AC39-E648FE229120}"/>
              </a:ext>
            </a:extLst>
          </p:cNvPr>
          <p:cNvSpPr/>
          <p:nvPr/>
        </p:nvSpPr>
        <p:spPr>
          <a:xfrm>
            <a:off x="3291840" y="474345"/>
            <a:ext cx="8454887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2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The Reading Test consists of two separate papers:</a:t>
            </a: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Paper 1 – Contains a selection of texts totalling between 400 and 700 words with questions about the text.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Paper 2 – Contains a reading booklet of a selection of passages totalling 800 to 1100 words. Children will write their answers to questions about the passage in a separate booklet.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Each paper is worth 50% of the marks and should take approximately 30 minutes to complete, although the children are not being assessed at working at speed so will not be strictly timed.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The texts will cover a range of poetry, fiction and non-fiction.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Questions are designed to assess the comprehension and understanding of a child’s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Some questions are multiple choice or selected response, others require short answers and some require an extended response or explanation.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8CD3150-68DA-4FDD-8105-883C96D07836}"/>
              </a:ext>
            </a:extLst>
          </p:cNvPr>
          <p:cNvSpPr/>
          <p:nvPr/>
        </p:nvSpPr>
        <p:spPr>
          <a:xfrm>
            <a:off x="212035" y="331305"/>
            <a:ext cx="3079805" cy="1802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A5D4D8-60DB-4A5D-AADF-3EB216D63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7" y="2987743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420FB1-3885-4FA0-9560-CB5B4544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-11113"/>
            <a:ext cx="52514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F70FAB-ACE2-49AA-838B-C67803233127}"/>
              </a:ext>
            </a:extLst>
          </p:cNvPr>
          <p:cNvSpPr txBox="1"/>
          <p:nvPr/>
        </p:nvSpPr>
        <p:spPr>
          <a:xfrm>
            <a:off x="331304" y="490330"/>
            <a:ext cx="345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Example question – Paper 1</a:t>
            </a:r>
          </a:p>
        </p:txBody>
      </p:sp>
    </p:spTree>
    <p:extLst>
      <p:ext uri="{BB962C8B-B14F-4D97-AF65-F5344CB8AC3E}">
        <p14:creationId xmlns:p14="http://schemas.microsoft.com/office/powerpoint/2010/main" val="172687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9F75E9-4B07-4C17-9CD0-0CC1633A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0"/>
            <a:ext cx="6604142" cy="542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C1E30D-7D66-4028-A568-D74322C4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50" y="3368233"/>
            <a:ext cx="5914650" cy="348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F70FAB-ACE2-49AA-838B-C67803233127}"/>
              </a:ext>
            </a:extLst>
          </p:cNvPr>
          <p:cNvSpPr txBox="1"/>
          <p:nvPr/>
        </p:nvSpPr>
        <p:spPr>
          <a:xfrm>
            <a:off x="6864079" y="84977"/>
            <a:ext cx="345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Example question – Paper 2</a:t>
            </a:r>
          </a:p>
        </p:txBody>
      </p:sp>
    </p:spTree>
    <p:extLst>
      <p:ext uri="{BB962C8B-B14F-4D97-AF65-F5344CB8AC3E}">
        <p14:creationId xmlns:p14="http://schemas.microsoft.com/office/powerpoint/2010/main" val="997285533"/>
      </p:ext>
    </p:extLst>
  </p:cSld>
  <p:clrMapOvr>
    <a:masterClrMapping/>
  </p:clrMapOvr>
</p:sld>
</file>

<file path=ppt/theme/theme1.xml><?xml version="1.0" encoding="utf-8"?>
<a:theme xmlns:a="http://schemas.openxmlformats.org/drawingml/2006/main" name="Sacriston Theme">
  <a:themeElements>
    <a:clrScheme name="Sacriston">
      <a:dk1>
        <a:srgbClr val="63227F"/>
      </a:dk1>
      <a:lt1>
        <a:srgbClr val="FFFFFF"/>
      </a:lt1>
      <a:dk2>
        <a:srgbClr val="652381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915</Words>
  <Application>Microsoft Office PowerPoint</Application>
  <PresentationFormat>Custom</PresentationFormat>
  <Paragraphs>121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Sacriston Theme</vt:lpstr>
      <vt:lpstr>Key Stage One SAT’s</vt:lpstr>
      <vt:lpstr>SAT’s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and Reporting</vt:lpstr>
      <vt:lpstr>Scaled Scores</vt:lpstr>
      <vt:lpstr>PowerPoint Presentation</vt:lpstr>
      <vt:lpstr>SEND</vt:lpstr>
      <vt:lpstr>How can you help at home?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Metcalf</dc:creator>
  <cp:lastModifiedBy>R Watson</cp:lastModifiedBy>
  <cp:revision>26</cp:revision>
  <dcterms:created xsi:type="dcterms:W3CDTF">2017-06-12T19:25:58Z</dcterms:created>
  <dcterms:modified xsi:type="dcterms:W3CDTF">2020-02-10T12:43:51Z</dcterms:modified>
</cp:coreProperties>
</file>