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1"/>
  </p:notesMasterIdLst>
  <p:sldIdLst>
    <p:sldId id="256" r:id="rId5"/>
    <p:sldId id="259" r:id="rId6"/>
    <p:sldId id="257" r:id="rId7"/>
    <p:sldId id="258" r:id="rId8"/>
    <p:sldId id="262" r:id="rId9"/>
    <p:sldId id="261" r:id="rId10"/>
    <p:sldId id="263" r:id="rId11"/>
    <p:sldId id="264" r:id="rId12"/>
    <p:sldId id="266" r:id="rId13"/>
    <p:sldId id="265" r:id="rId14"/>
    <p:sldId id="267" r:id="rId15"/>
    <p:sldId id="268" r:id="rId16"/>
    <p:sldId id="269" r:id="rId17"/>
    <p:sldId id="270" r:id="rId18"/>
    <p:sldId id="271" r:id="rId19"/>
    <p:sldId id="27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42529B-43D9-0006-05B6-29B333D65899}" v="12" dt="2020-01-30T16:37:50.0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6"/>
    <p:restoredTop sz="76343" autoAdjust="0"/>
  </p:normalViewPr>
  <p:slideViewPr>
    <p:cSldViewPr snapToGrid="0" snapToObjects="1">
      <p:cViewPr varScale="1">
        <p:scale>
          <a:sx n="87" d="100"/>
          <a:sy n="87" d="100"/>
        </p:scale>
        <p:origin x="14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0" d="100"/>
          <a:sy n="70" d="100"/>
        </p:scale>
        <p:origin x="324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9785F1-BA51-5C41-999C-03703E708C66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A0009A-7A1A-084D-B815-47B6C03752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993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A0009A-7A1A-084D-B815-47B6C037527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0294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A0009A-7A1A-084D-B815-47B6C037527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776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A0009A-7A1A-084D-B815-47B6C037527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7634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sz="1200" dirty="0">
                <a:solidFill>
                  <a:schemeClr val="bg2">
                    <a:lumMod val="10000"/>
                  </a:schemeClr>
                </a:solidFill>
                <a:latin typeface="BPreplay" panose="02000503000000020004" pitchFamily="50" charset="0"/>
              </a:rPr>
              <a:t>Questions are designed to assess the comprehension and understanding of a child’s reading.</a:t>
            </a: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endParaRPr lang="en-GB" sz="1200" dirty="0">
              <a:solidFill>
                <a:schemeClr val="bg2">
                  <a:lumMod val="10000"/>
                </a:schemeClr>
              </a:solidFill>
              <a:latin typeface="BPreplay" panose="02000503000000020004" pitchFamily="50" charset="0"/>
            </a:endParaRP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sz="1200" dirty="0">
                <a:solidFill>
                  <a:schemeClr val="bg2">
                    <a:lumMod val="10000"/>
                  </a:schemeClr>
                </a:solidFill>
                <a:latin typeface="BPreplay" panose="02000503000000020004" pitchFamily="50" charset="0"/>
              </a:rPr>
              <a:t>Some questions are multiple choice or selected response, others require short answers and some require an extended response or explanation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A0009A-7A1A-084D-B815-47B6C037527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042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Answers</a:t>
            </a:r>
            <a:r>
              <a:rPr lang="en-GB" baseline="0" dirty="0"/>
              <a:t> collected from parents 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A0009A-7A1A-084D-B815-47B6C037527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2261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Paper 1 will consist of fixed response questions, where children have to give the correct answer to calculations, including long multiplication and division. Each question will have a grid to encourage working out, questions will be context free.</a:t>
            </a:r>
          </a:p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Papers 2 and 3 will assess children’s ability to apply mathematics to problems and to reason, they will involve a number of question types, contextualised and context free, including:</a:t>
            </a:r>
          </a:p>
          <a:p>
            <a:pPr marL="0" indent="0">
              <a:buNone/>
            </a:pP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	• Multiple choice</a:t>
            </a:r>
          </a:p>
          <a:p>
            <a:pPr marL="0" indent="0">
              <a:buNone/>
            </a:pP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	• True or false</a:t>
            </a:r>
          </a:p>
          <a:p>
            <a:pPr marL="0" indent="0">
              <a:buNone/>
            </a:pP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	• Constrained questions, e.g. giving the answer to a calculation, drawing a shape or completing a table or chart</a:t>
            </a:r>
          </a:p>
          <a:p>
            <a:pPr marL="0" indent="0">
              <a:buNone/>
            </a:pP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	• Less constrained questions, where children will have to explain their approach for solving a problem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A0009A-7A1A-084D-B815-47B6C037527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829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Paper 1 will consist of fixed response questions, where children have to give the correct answer to calculations, including long multiplication and division. Each question will have a grid to encourage working out, questions will be context free.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A0009A-7A1A-084D-B815-47B6C037527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0734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Papers 2 and 3 will assess children’s ability to apply mathematics to problems and to reason, they will involve a number of question types, contextualised and context free, including:</a:t>
            </a:r>
          </a:p>
          <a:p>
            <a:pPr marL="0" indent="0">
              <a:buNone/>
            </a:pP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	• Multiple choice</a:t>
            </a:r>
          </a:p>
          <a:p>
            <a:pPr marL="0" indent="0">
              <a:buNone/>
            </a:pP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	• True or false</a:t>
            </a:r>
          </a:p>
          <a:p>
            <a:pPr marL="0" indent="0">
              <a:buNone/>
            </a:pP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	• Constrained questions, e.g. giving the answer to a calculation, drawing a shape or completing a table or chart</a:t>
            </a:r>
          </a:p>
          <a:p>
            <a:pPr marL="0" indent="0">
              <a:buNone/>
            </a:pP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	• Less constrained questions, where children will have to explain their approach for solving a problem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A0009A-7A1A-084D-B815-47B6C037527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2291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Papers 2 and 3 will assess children’s ability to apply mathematics to problems and to reason, they will involve a number of question types, contextualised and context free, including:</a:t>
            </a:r>
          </a:p>
          <a:p>
            <a:pPr marL="0" indent="0">
              <a:buNone/>
            </a:pP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	• Multiple choice</a:t>
            </a:r>
          </a:p>
          <a:p>
            <a:pPr marL="0" indent="0">
              <a:buNone/>
            </a:pP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	• True or false</a:t>
            </a:r>
          </a:p>
          <a:p>
            <a:pPr marL="0" indent="0">
              <a:buNone/>
            </a:pP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	• Constrained questions, e.g. giving the answer to a calculation, drawing a shape or completing a table or chart</a:t>
            </a:r>
          </a:p>
          <a:p>
            <a:pPr marL="0" indent="0">
              <a:buNone/>
            </a:pPr>
            <a:r>
              <a: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	• Less constrained questions, where children will have to explain their approach for solving a problem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A0009A-7A1A-084D-B815-47B6C037527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5951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Parent</a:t>
            </a:r>
            <a:r>
              <a:rPr lang="en-GB" baseline="0" dirty="0"/>
              <a:t>s will be informed of test results in addition to teacher assessment.</a:t>
            </a:r>
          </a:p>
          <a:p>
            <a:endParaRPr lang="en-GB" baseline="0" dirty="0"/>
          </a:p>
          <a:p>
            <a:r>
              <a:rPr lang="en-GB" baseline="0" dirty="0"/>
              <a:t>Test: A raw score, a scaled score and a met / did not meet standard statement</a:t>
            </a:r>
          </a:p>
          <a:p>
            <a:r>
              <a:rPr lang="en-GB" baseline="0" dirty="0"/>
              <a:t>We are unable to say what the raw score thresholds may be as they have not been decided yet.</a:t>
            </a:r>
          </a:p>
          <a:p>
            <a:endParaRPr lang="en-GB" baseline="0" dirty="0"/>
          </a:p>
          <a:p>
            <a:r>
              <a:rPr lang="en-GB" baseline="0" dirty="0"/>
              <a:t>Teacher assessment: </a:t>
            </a:r>
          </a:p>
          <a:p>
            <a:r>
              <a:rPr lang="en-GB" baseline="0" dirty="0"/>
              <a:t>Reading / Maths : either working at or not working at the expected standard</a:t>
            </a:r>
          </a:p>
          <a:p>
            <a:r>
              <a:rPr lang="en-GB" baseline="0" dirty="0"/>
              <a:t>Writing: working towards, working at or working at greater depth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A0009A-7A1A-084D-B815-47B6C037527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2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criston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4999" y="5752570"/>
            <a:ext cx="8221133" cy="83449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905000" y="4427007"/>
            <a:ext cx="8221133" cy="1325563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05198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221133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D8CB33-56B0-2F48-8DD4-F323EBE188F9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5FAD62-C2FA-B34B-A0A4-1FF60C2C8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175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D8CB33-56B0-2F48-8DD4-F323EBE188F9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5FAD62-C2FA-B34B-A0A4-1FF60C2C8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398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221133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D8CB33-56B0-2F48-8DD4-F323EBE188F9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5FAD62-C2FA-B34B-A0A4-1FF60C2C8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071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D8CB33-56B0-2F48-8DD4-F323EBE188F9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5FAD62-C2FA-B34B-A0A4-1FF60C2C8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26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221133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D8CB33-56B0-2F48-8DD4-F323EBE188F9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5FAD62-C2FA-B34B-A0A4-1FF60C2C8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061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D8CB33-56B0-2F48-8DD4-F323EBE188F9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5FAD62-C2FA-B34B-A0A4-1FF60C2C8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807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221133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D8CB33-56B0-2F48-8DD4-F323EBE188F9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5FAD62-C2FA-B34B-A0A4-1FF60C2C8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368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D8CB33-56B0-2F48-8DD4-F323EBE188F9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5FAD62-C2FA-B34B-A0A4-1FF60C2C8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06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D8CB33-56B0-2F48-8DD4-F323EBE188F9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5FAD62-C2FA-B34B-A0A4-1FF60C2C8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13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D8CB33-56B0-2F48-8DD4-F323EBE188F9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5FAD62-C2FA-B34B-A0A4-1FF60C2C8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82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811953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838200" y="365125"/>
            <a:ext cx="811953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9252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4998" y="4445876"/>
            <a:ext cx="8221133" cy="1306693"/>
          </a:xfrm>
        </p:spPr>
        <p:txBody>
          <a:bodyPr/>
          <a:lstStyle/>
          <a:p>
            <a:r>
              <a:rPr lang="en-US" dirty="0"/>
              <a:t>Key Stage Two SATs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Information for Parents</a:t>
            </a:r>
          </a:p>
          <a:p>
            <a:r>
              <a:rPr lang="en-US" dirty="0"/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158947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Assessment and Reporting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The previous national curriculum levels have been scrapped, and instead assessment will be reported to schools in the following way:</a:t>
            </a:r>
          </a:p>
          <a:p>
            <a:pPr marL="0" indent="0">
              <a:buNone/>
            </a:pP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 raw score (the actual number of marks achieved), </a:t>
            </a:r>
          </a:p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 scaled score</a:t>
            </a:r>
          </a:p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Confirmation of whether or not a child has attained the national standard.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28149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Scaled Scores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262349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Scaled scores are used all over the world. They help test results to be reported consistently from one year to the next.  </a:t>
            </a:r>
          </a:p>
          <a:p>
            <a:pPr marL="0" indent="0">
              <a:buNone/>
            </a:pP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6665765"/>
              </p:ext>
            </p:extLst>
          </p:nvPr>
        </p:nvGraphicFramePr>
        <p:xfrm>
          <a:off x="6316131" y="1132279"/>
          <a:ext cx="2743202" cy="505777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9144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7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41045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Scaled Score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Attainment</a:t>
                      </a:r>
                    </a:p>
                    <a:p>
                      <a:pPr algn="ctr"/>
                      <a:r>
                        <a:rPr lang="en-GB" dirty="0"/>
                        <a:t>ARE</a:t>
                      </a:r>
                    </a:p>
                    <a:p>
                      <a:pPr algn="ctr"/>
                      <a:r>
                        <a:rPr lang="en-GB" sz="1200" dirty="0"/>
                        <a:t>(Age Related Expectation)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1045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95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Working</a:t>
                      </a:r>
                      <a:r>
                        <a:rPr lang="en-GB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well below expected standard</a:t>
                      </a:r>
                      <a:endParaRPr lang="en-GB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1045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98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Working below expected standard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1045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expected standard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1045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102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Above</a:t>
                      </a:r>
                      <a:r>
                        <a:rPr lang="en-GB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expected standard</a:t>
                      </a:r>
                      <a:endParaRPr lang="en-GB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1045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110+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Working at High</a:t>
                      </a:r>
                      <a:r>
                        <a:rPr lang="en-GB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Standard</a:t>
                      </a:r>
                      <a:endParaRPr lang="en-GB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54805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SEND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10000"/>
          </a:bodyPr>
          <a:lstStyle/>
          <a:p>
            <a:pPr marL="0" indent="0">
              <a:lnSpc>
                <a:spcPts val="2300"/>
              </a:lnSpc>
              <a:spcBef>
                <a:spcPct val="0"/>
              </a:spcBef>
              <a:buNone/>
            </a:pPr>
            <a:r>
              <a:rPr lang="en-GB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</a:rPr>
              <a:t>There is a small percentage of pupils who will be working below the standard of both the national curriculum tests and the interim teacher assessment frameworks. </a:t>
            </a:r>
            <a:endParaRPr lang="en-GB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0" indent="0">
              <a:lnSpc>
                <a:spcPts val="2300"/>
              </a:lnSpc>
              <a:spcBef>
                <a:spcPct val="0"/>
              </a:spcBef>
              <a:buNone/>
            </a:pPr>
            <a:endParaRPr lang="en-GB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0" indent="0">
              <a:lnSpc>
                <a:spcPts val="2300"/>
              </a:lnSpc>
              <a:spcBef>
                <a:spcPct val="0"/>
              </a:spcBef>
              <a:buNone/>
            </a:pPr>
            <a:r>
              <a:rPr lang="en-GB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Many of these pupils have special educational needs. Others may be working below the standard of the national curriculum tests for a range of reasons. </a:t>
            </a:r>
          </a:p>
          <a:p>
            <a:pPr marL="0" indent="0">
              <a:lnSpc>
                <a:spcPts val="2300"/>
              </a:lnSpc>
              <a:spcBef>
                <a:spcPct val="0"/>
              </a:spcBef>
              <a:buNone/>
            </a:pPr>
            <a:endParaRPr lang="en-GB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0" indent="0">
              <a:lnSpc>
                <a:spcPts val="2300"/>
              </a:lnSpc>
              <a:spcBef>
                <a:spcPct val="0"/>
              </a:spcBef>
              <a:buNone/>
            </a:pPr>
            <a:r>
              <a:rPr lang="en-GB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These children will be recorded as:</a:t>
            </a:r>
          </a:p>
          <a:p>
            <a:pPr marL="0" indent="0">
              <a:lnSpc>
                <a:spcPts val="2300"/>
              </a:lnSpc>
              <a:spcBef>
                <a:spcPct val="0"/>
              </a:spcBef>
              <a:buNone/>
            </a:pPr>
            <a:endParaRPr lang="en-GB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>
              <a:lnSpc>
                <a:spcPts val="2300"/>
              </a:lnSpc>
              <a:spcBef>
                <a:spcPct val="0"/>
              </a:spcBef>
            </a:pPr>
            <a:r>
              <a:rPr lang="en-GB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Growing Development of the expected standard</a:t>
            </a:r>
          </a:p>
          <a:p>
            <a:pPr>
              <a:lnSpc>
                <a:spcPts val="2300"/>
              </a:lnSpc>
              <a:spcBef>
                <a:spcPct val="0"/>
              </a:spcBef>
            </a:pPr>
            <a:r>
              <a:rPr lang="en-GB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Early Development of the expected standard</a:t>
            </a:r>
          </a:p>
          <a:p>
            <a:pPr>
              <a:lnSpc>
                <a:spcPts val="2300"/>
              </a:lnSpc>
              <a:spcBef>
                <a:spcPct val="0"/>
              </a:spcBef>
            </a:pPr>
            <a:r>
              <a:rPr lang="en-GB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Foundations of the expected standard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23690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Reporting to Parents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1907"/>
              </p:ext>
            </p:extLst>
          </p:nvPr>
        </p:nvGraphicFramePr>
        <p:xfrm>
          <a:off x="792690" y="1687513"/>
          <a:ext cx="8210551" cy="256049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865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54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090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1732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Test 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Scaled Score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Outcome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137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Reading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113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Has Met</a:t>
                      </a:r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the expected standard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137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Grammar, Punctuation</a:t>
                      </a:r>
                      <a:r>
                        <a:rPr lang="en-GB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&amp; Spelling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105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Has Met</a:t>
                      </a:r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the expected</a:t>
                      </a:r>
                      <a:r>
                        <a:rPr lang="en-GB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standard </a:t>
                      </a:r>
                      <a:endParaRPr lang="en-GB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137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Maths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Has Not Met </a:t>
                      </a:r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the expected standard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1330775"/>
              </p:ext>
            </p:extLst>
          </p:nvPr>
        </p:nvGraphicFramePr>
        <p:xfrm>
          <a:off x="802669" y="4781178"/>
          <a:ext cx="8200572" cy="157842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323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768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4607">
                <a:tc>
                  <a:txBody>
                    <a:bodyPr/>
                    <a:lstStyle/>
                    <a:p>
                      <a:r>
                        <a:rPr lang="en-GB" dirty="0"/>
                        <a:t>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Teacher Assessment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4607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Reading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Working at the expected standard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4607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Writing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Working below /at expected / at greater</a:t>
                      </a:r>
                      <a:r>
                        <a:rPr lang="en-GB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depth</a:t>
                      </a:r>
                      <a:endParaRPr lang="en-GB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4607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Maths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Working at the expected standard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38505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Timetable – w/b 11th May 2020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4542852"/>
              </p:ext>
            </p:extLst>
          </p:nvPr>
        </p:nvGraphicFramePr>
        <p:xfrm>
          <a:off x="935868" y="1825625"/>
          <a:ext cx="8021865" cy="388198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920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41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65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1666"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0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Lesson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Lesson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666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000000"/>
                          </a:solidFill>
                          <a:latin typeface="Comic Sans MS" panose="030F0702030302020204" pitchFamily="66" charset="0"/>
                        </a:rPr>
                        <a:t>Monday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000000"/>
                          </a:solidFill>
                          <a:latin typeface="Comic Sans MS" panose="030F0702030302020204" pitchFamily="66" charset="0"/>
                        </a:rPr>
                        <a:t>Grammar, Punctuation and Spelling Test Paper 1</a:t>
                      </a:r>
                    </a:p>
                    <a:p>
                      <a:pPr algn="ctr"/>
                      <a:r>
                        <a:rPr lang="en-GB" dirty="0">
                          <a:solidFill>
                            <a:srgbClr val="000000"/>
                          </a:solidFill>
                          <a:latin typeface="Comic Sans MS" panose="030F0702030302020204" pitchFamily="66" charset="0"/>
                        </a:rPr>
                        <a:t>(Short</a:t>
                      </a:r>
                      <a:r>
                        <a:rPr lang="en-GB" baseline="0" dirty="0">
                          <a:solidFill>
                            <a:srgbClr val="000000"/>
                          </a:solidFill>
                          <a:latin typeface="Comic Sans MS" panose="030F0702030302020204" pitchFamily="66" charset="0"/>
                        </a:rPr>
                        <a:t> Answer Questions)</a:t>
                      </a:r>
                      <a:endParaRPr lang="en-GB" dirty="0">
                        <a:solidFill>
                          <a:srgbClr val="0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rgbClr val="000000"/>
                          </a:solidFill>
                          <a:latin typeface="Comic Sans MS" panose="030F0702030302020204" pitchFamily="66" charset="0"/>
                        </a:rPr>
                        <a:t>Grammar, Punctuation and Spelling Test Paper 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rgbClr val="000000"/>
                          </a:solidFill>
                          <a:latin typeface="Comic Sans MS" panose="030F0702030302020204" pitchFamily="66" charset="0"/>
                        </a:rPr>
                        <a:t>(Spelling)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666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000000"/>
                          </a:solidFill>
                          <a:latin typeface="Comic Sans MS" panose="030F0702030302020204" pitchFamily="66" charset="0"/>
                        </a:rPr>
                        <a:t>Tuesday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English Reading Test</a:t>
                      </a:r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1666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000000"/>
                          </a:solidFill>
                          <a:latin typeface="Comic Sans MS" panose="030F0702030302020204" pitchFamily="66" charset="0"/>
                        </a:rPr>
                        <a:t>Wednesday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000000"/>
                          </a:solidFill>
                          <a:latin typeface="Comic Sans MS" panose="030F0702030302020204" pitchFamily="66" charset="0"/>
                        </a:rPr>
                        <a:t>Mathematics, Paper 1 (Arithmetic)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000000"/>
                          </a:solidFill>
                          <a:latin typeface="Comic Sans MS" panose="030F0702030302020204" pitchFamily="66" charset="0"/>
                        </a:rPr>
                        <a:t>Mathematics, Paper 2 (Reasoning)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4093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000000"/>
                          </a:solidFill>
                          <a:latin typeface="Comic Sans MS" panose="030F0702030302020204" pitchFamily="66" charset="0"/>
                        </a:rPr>
                        <a:t>Thursday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rgbClr val="0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000000"/>
                          </a:solidFill>
                          <a:latin typeface="Comic Sans MS" panose="030F0702030302020204" pitchFamily="66" charset="0"/>
                        </a:rPr>
                        <a:t>Mathematics, Paper 3 (Reasoning)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1666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000000"/>
                          </a:solidFill>
                          <a:latin typeface="Comic Sans MS" panose="030F0702030302020204" pitchFamily="66" charset="0"/>
                        </a:rPr>
                        <a:t>Friday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000000"/>
                          </a:solidFill>
                          <a:latin typeface="Comic Sans MS" panose="030F0702030302020204" pitchFamily="66" charset="0"/>
                        </a:rPr>
                        <a:t>No Tests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000000"/>
                          </a:solidFill>
                          <a:latin typeface="Comic Sans MS" panose="030F0702030302020204" pitchFamily="66" charset="0"/>
                        </a:rPr>
                        <a:t>No Tests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97007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How can you help at home?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First and foremost, support and reassure your child that there is nothing to worry about and they should always just try their best. Praise and encourage!</a:t>
            </a:r>
          </a:p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Best possible attendance at school</a:t>
            </a:r>
          </a:p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Ensure your child attends booster revision sessions</a:t>
            </a:r>
          </a:p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Extra Homework is completed </a:t>
            </a:r>
          </a:p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Practice basic skills (revision books)</a:t>
            </a:r>
          </a:p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 sensible bedtime</a:t>
            </a:r>
          </a:p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Breakfast Club in school during this week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49240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41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44" y="-126749"/>
            <a:ext cx="8102956" cy="6984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187" b="89901" l="9953" r="898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4972" y="2223499"/>
            <a:ext cx="2620177" cy="2520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525" y="1571750"/>
            <a:ext cx="2620963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830772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2020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 the summer term of 2018, children in Year 2 and Year 6 sat the new style </a:t>
            </a:r>
            <a:r>
              <a:rPr lang="en-GB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SATs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papers which were introduced in 2016. 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These tests in English and maths reflect the new national curriculum, and are intended to be more rigorous and challenging. </a:t>
            </a:r>
          </a:p>
        </p:txBody>
      </p:sp>
    </p:spTree>
    <p:extLst>
      <p:ext uri="{BB962C8B-B14F-4D97-AF65-F5344CB8AC3E}">
        <p14:creationId xmlns:p14="http://schemas.microsoft.com/office/powerpoint/2010/main" val="1120560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On week beginning 11</a:t>
            </a:r>
            <a:r>
              <a:rPr lang="en-GB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May 2020, Year 6, children will sit tests in:</a:t>
            </a:r>
          </a:p>
          <a:p>
            <a:pPr marL="0" indent="0">
              <a:buNone/>
            </a:pP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Reading</a:t>
            </a:r>
          </a:p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Maths</a:t>
            </a:r>
          </a:p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Spelling, punctuation and grammar</a:t>
            </a:r>
          </a:p>
          <a:p>
            <a:pPr marL="0" indent="0">
              <a:buNone/>
            </a:pP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These tests are both set and marked externally.</a:t>
            </a:r>
          </a:p>
          <a:p>
            <a:pPr marL="0" indent="0">
              <a:buNone/>
            </a:pP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Your child’s marks will be used in conjunction with teacher assessment to give a broader picture of their attainment.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510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KS2 English, Year 6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Reading </a:t>
            </a:r>
          </a:p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The reading test will be a single paper with questions based on 3 or 4 unrelated texts of between 1800 and 2300 words, there will be an emphasis on comprehension. One hour, including reading time, to complete the test, (50 marks in total)</a:t>
            </a:r>
          </a:p>
          <a:p>
            <a:pPr marL="0" indent="0">
              <a:buNone/>
            </a:pP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Grammar, punctuation and spelling </a:t>
            </a:r>
          </a:p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The grammar, punctuation and spelling test will consist of two parts: a 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grammar and punctuation paper 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requiring short answers, lasting 45 minutes, and an 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aural spelling test of 20 words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lasting around 15 minutes. </a:t>
            </a:r>
          </a:p>
          <a:p>
            <a:pPr marL="0" indent="0">
              <a:buNone/>
            </a:pP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 (70 marks in total)</a:t>
            </a:r>
          </a:p>
          <a:p>
            <a:pPr marL="0" indent="0">
              <a:buNone/>
            </a:pP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Writing </a:t>
            </a:r>
          </a:p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No formal test, ongoing teacher assessment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6811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Grammar, Punctuation and Spelling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35458" y="1883391"/>
            <a:ext cx="8798572" cy="44764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74207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KS2 Maths, Year 6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There will be three papers in maths:</a:t>
            </a:r>
          </a:p>
          <a:p>
            <a:pPr marL="0" indent="0">
              <a:buNone/>
            </a:pP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Paper 1: 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arithmetic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(number, calculations and fractions, decimals and percentages) 30 minutes (40 marks)</a:t>
            </a:r>
          </a:p>
          <a:p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Papers 2 and 3: 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mathematical fluency, solving problems and reasoning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40 minutes per paper (80 marks in total)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0253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Arithmetic</a:t>
            </a:r>
            <a:b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endParaRPr lang="en-GB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473" y="1384238"/>
            <a:ext cx="5858586" cy="503838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1740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Maths Paper 2/3: Reasoning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225" y="1907136"/>
            <a:ext cx="7706012" cy="418831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453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Maths Paper 2/3: Reasoning</a:t>
            </a: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63" y="1825625"/>
            <a:ext cx="6592936" cy="43513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9745602"/>
      </p:ext>
    </p:extLst>
  </p:cSld>
  <p:clrMapOvr>
    <a:masterClrMapping/>
  </p:clrMapOvr>
</p:sld>
</file>

<file path=ppt/theme/theme1.xml><?xml version="1.0" encoding="utf-8"?>
<a:theme xmlns:a="http://schemas.openxmlformats.org/drawingml/2006/main" name="Sacriston Theme">
  <a:themeElements>
    <a:clrScheme name="Sacriston">
      <a:dk1>
        <a:srgbClr val="63227F"/>
      </a:dk1>
      <a:lt1>
        <a:srgbClr val="FFFFFF"/>
      </a:lt1>
      <a:dk2>
        <a:srgbClr val="652381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8D1222E0B37544AAF5CDC548C9CE56" ma:contentTypeVersion="13" ma:contentTypeDescription="Create a new document." ma:contentTypeScope="" ma:versionID="4d5b42498ecd98775168ec7d87ecdb99">
  <xsd:schema xmlns:xsd="http://www.w3.org/2001/XMLSchema" xmlns:xs="http://www.w3.org/2001/XMLSchema" xmlns:p="http://schemas.microsoft.com/office/2006/metadata/properties" xmlns:ns3="16b04e20-a1a9-4c51-9268-fac73be16392" xmlns:ns4="b2de1d01-b6be-4267-a41f-4365369ab1f5" targetNamespace="http://schemas.microsoft.com/office/2006/metadata/properties" ma:root="true" ma:fieldsID="cbc3e01e7a761db4c35b42ff51ab8edb" ns3:_="" ns4:_="">
    <xsd:import namespace="16b04e20-a1a9-4c51-9268-fac73be16392"/>
    <xsd:import namespace="b2de1d01-b6be-4267-a41f-4365369ab1f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b04e20-a1a9-4c51-9268-fac73be163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de1d01-b6be-4267-a41f-4365369ab1f5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5845772-A996-4BF3-908B-AE6CE3216A1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6A97053-DC41-462C-A2C7-6506E0A33936}">
  <ds:schemaRefs>
    <ds:schemaRef ds:uri="http://purl.org/dc/dcmitype/"/>
    <ds:schemaRef ds:uri="http://schemas.microsoft.com/office/2006/documentManagement/types"/>
    <ds:schemaRef ds:uri="http://purl.org/dc/elements/1.1/"/>
    <ds:schemaRef ds:uri="b2de1d01-b6be-4267-a41f-4365369ab1f5"/>
    <ds:schemaRef ds:uri="http://schemas.microsoft.com/office/infopath/2007/PartnerControls"/>
    <ds:schemaRef ds:uri="http://www.w3.org/XML/1998/namespace"/>
    <ds:schemaRef ds:uri="16b04e20-a1a9-4c51-9268-fac73be16392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FE12DAA5-AA82-4ECD-9CB2-8990C94EC3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6b04e20-a1a9-4c51-9268-fac73be16392"/>
    <ds:schemaRef ds:uri="b2de1d01-b6be-4267-a41f-4365369ab1f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952</Words>
  <Application>Microsoft Office PowerPoint</Application>
  <PresentationFormat>Widescreen</PresentationFormat>
  <Paragraphs>154</Paragraphs>
  <Slides>16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BPreplay</vt:lpstr>
      <vt:lpstr>Calibri</vt:lpstr>
      <vt:lpstr>Comic Sans MS</vt:lpstr>
      <vt:lpstr>Gill Sans MT</vt:lpstr>
      <vt:lpstr>Sacriston Theme</vt:lpstr>
      <vt:lpstr>Key Stage Two SATs</vt:lpstr>
      <vt:lpstr>2020</vt:lpstr>
      <vt:lpstr>SATs</vt:lpstr>
      <vt:lpstr>KS2 English, Year 6</vt:lpstr>
      <vt:lpstr>Grammar, Punctuation and Spelling</vt:lpstr>
      <vt:lpstr>KS2 Maths, Year 6</vt:lpstr>
      <vt:lpstr>Arithmetic </vt:lpstr>
      <vt:lpstr>Maths Paper 2/3: Reasoning</vt:lpstr>
      <vt:lpstr>Maths Paper 2/3: Reasoning</vt:lpstr>
      <vt:lpstr>Assessment and Reporting</vt:lpstr>
      <vt:lpstr>Scaled Scores</vt:lpstr>
      <vt:lpstr>SEND</vt:lpstr>
      <vt:lpstr>Reporting to Parents</vt:lpstr>
      <vt:lpstr>Timetable – w/b 11th May 2020</vt:lpstr>
      <vt:lpstr>How can you help at home?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Metcalf</dc:creator>
  <cp:lastModifiedBy>A Bartlett</cp:lastModifiedBy>
  <cp:revision>13</cp:revision>
  <dcterms:created xsi:type="dcterms:W3CDTF">2017-06-12T19:25:58Z</dcterms:created>
  <dcterms:modified xsi:type="dcterms:W3CDTF">2020-02-27T08:17:33Z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0x010100AE8D1222E0B37544AAF5CDC548C9CE56</vt:lpwstr>
  </property>
</Properties>
</file>